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6"/>
  </p:notesMasterIdLst>
  <p:sldIdLst>
    <p:sldId id="709" r:id="rId2"/>
    <p:sldId id="698" r:id="rId3"/>
    <p:sldId id="703" r:id="rId4"/>
    <p:sldId id="676" r:id="rId5"/>
    <p:sldId id="692" r:id="rId6"/>
    <p:sldId id="695" r:id="rId7"/>
    <p:sldId id="696" r:id="rId8"/>
    <p:sldId id="690" r:id="rId9"/>
    <p:sldId id="697" r:id="rId10"/>
    <p:sldId id="693" r:id="rId11"/>
    <p:sldId id="699" r:id="rId12"/>
    <p:sldId id="700" r:id="rId13"/>
    <p:sldId id="702" r:id="rId14"/>
    <p:sldId id="701" r:id="rId15"/>
    <p:sldId id="705" r:id="rId16"/>
    <p:sldId id="704" r:id="rId17"/>
    <p:sldId id="706" r:id="rId18"/>
    <p:sldId id="708" r:id="rId19"/>
    <p:sldId id="718" r:id="rId20"/>
    <p:sldId id="707" r:id="rId21"/>
    <p:sldId id="713" r:id="rId22"/>
    <p:sldId id="714" r:id="rId23"/>
    <p:sldId id="710" r:id="rId24"/>
    <p:sldId id="711" r:id="rId25"/>
    <p:sldId id="712" r:id="rId26"/>
    <p:sldId id="715" r:id="rId27"/>
    <p:sldId id="717" r:id="rId28"/>
    <p:sldId id="722" r:id="rId29"/>
    <p:sldId id="720" r:id="rId30"/>
    <p:sldId id="723" r:id="rId31"/>
    <p:sldId id="719" r:id="rId32"/>
    <p:sldId id="721" r:id="rId33"/>
    <p:sldId id="724" r:id="rId34"/>
    <p:sldId id="725" r:id="rId3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00"/>
    <a:srgbClr val="0033CC"/>
    <a:srgbClr val="00CC00"/>
    <a:srgbClr val="CCECFF"/>
    <a:srgbClr val="FFCCCC"/>
    <a:srgbClr val="CCFFCC"/>
    <a:srgbClr val="CCFF99"/>
    <a:srgbClr val="FFFFCC"/>
    <a:srgbClr val="800000"/>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0199" autoAdjust="0"/>
  </p:normalViewPr>
  <p:slideViewPr>
    <p:cSldViewPr snapToGrid="0">
      <p:cViewPr varScale="1">
        <p:scale>
          <a:sx n="78" d="100"/>
          <a:sy n="78" d="100"/>
        </p:scale>
        <p:origin x="1186" y="7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329E60D-13AE-48E9-97B6-BE3110CE266C}" type="datetimeFigureOut">
              <a:rPr lang="en-US" smtClean="0"/>
              <a:t>2/5/2025</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A309D56-12FE-4AD5-BF64-0445239676AA}" type="slidenum">
              <a:rPr lang="en-US" smtClean="0"/>
              <a:t>‹#›</a:t>
            </a:fld>
            <a:endParaRPr lang="en-US"/>
          </a:p>
        </p:txBody>
      </p:sp>
    </p:spTree>
    <p:extLst>
      <p:ext uri="{BB962C8B-B14F-4D97-AF65-F5344CB8AC3E}">
        <p14:creationId xmlns:p14="http://schemas.microsoft.com/office/powerpoint/2010/main" val="16687656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nds.iaea.org/public/ensdf_pgm/"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F0F6FC"/>
                </a:solidFill>
                <a:effectLst/>
                <a:latin typeface="-apple-system"/>
              </a:rPr>
              <a:t>GLSC (Gamma to Level Scheme Computation) is a Java code for fitting gammas to obtain level energies and calculating level feedings, and also calculating absolute gamma emission probabilities from decay. It is an alternative to the GTOL and GABS Fortran code combined, with lots of improvements and new interactive features and options for user to control the fitting parameters. GLSC is part of the </a:t>
            </a:r>
            <a:r>
              <a:rPr lang="en-US" b="0" i="0" u="sng" dirty="0">
                <a:effectLst/>
                <a:latin typeface="-apple-system"/>
                <a:hlinkClick r:id="rId3"/>
              </a:rPr>
              <a:t>ENSDF Analysis and Utility Programs</a:t>
            </a:r>
            <a:r>
              <a:rPr lang="en-US" b="0" i="0" dirty="0">
                <a:solidFill>
                  <a:srgbClr val="F0F6FC"/>
                </a:solidFill>
                <a:effectLst/>
                <a:latin typeface="-apple-system"/>
              </a:rPr>
              <a:t>.</a:t>
            </a:r>
            <a:endParaRPr lang="en-US" dirty="0"/>
          </a:p>
        </p:txBody>
      </p:sp>
    </p:spTree>
    <p:extLst>
      <p:ext uri="{BB962C8B-B14F-4D97-AF65-F5344CB8AC3E}">
        <p14:creationId xmlns:p14="http://schemas.microsoft.com/office/powerpoint/2010/main" val="24238411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4680229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A309D56-12FE-4AD5-BF64-0445239676AA}" type="slidenum">
              <a:rPr lang="en-US" smtClean="0"/>
              <a:t>10</a:t>
            </a:fld>
            <a:endParaRPr lang="en-US"/>
          </a:p>
        </p:txBody>
      </p:sp>
    </p:spTree>
    <p:extLst>
      <p:ext uri="{BB962C8B-B14F-4D97-AF65-F5344CB8AC3E}">
        <p14:creationId xmlns:p14="http://schemas.microsoft.com/office/powerpoint/2010/main" val="20460858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A309D56-12FE-4AD5-BF64-0445239676AA}" type="slidenum">
              <a:rPr lang="en-US" smtClean="0"/>
              <a:t>11</a:t>
            </a:fld>
            <a:endParaRPr lang="en-US"/>
          </a:p>
        </p:txBody>
      </p:sp>
    </p:spTree>
    <p:extLst>
      <p:ext uri="{BB962C8B-B14F-4D97-AF65-F5344CB8AC3E}">
        <p14:creationId xmlns:p14="http://schemas.microsoft.com/office/powerpoint/2010/main" val="21865463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dirty="0"/>
              <a:t>0.79/3.17=0.249</a:t>
            </a:r>
            <a:endParaRPr lang="en-US" dirty="0"/>
          </a:p>
        </p:txBody>
      </p:sp>
      <p:sp>
        <p:nvSpPr>
          <p:cNvPr id="4" name="Slide Number Placeholder 3"/>
          <p:cNvSpPr>
            <a:spLocks noGrp="1"/>
          </p:cNvSpPr>
          <p:nvPr>
            <p:ph type="sldNum" sz="quarter" idx="5"/>
          </p:nvPr>
        </p:nvSpPr>
        <p:spPr/>
        <p:txBody>
          <a:bodyPr/>
          <a:lstStyle/>
          <a:p>
            <a:fld id="{8A309D56-12FE-4AD5-BF64-0445239676AA}" type="slidenum">
              <a:rPr lang="en-US" smtClean="0"/>
              <a:t>12</a:t>
            </a:fld>
            <a:endParaRPr lang="en-US"/>
          </a:p>
        </p:txBody>
      </p:sp>
    </p:spTree>
    <p:extLst>
      <p:ext uri="{BB962C8B-B14F-4D97-AF65-F5344CB8AC3E}">
        <p14:creationId xmlns:p14="http://schemas.microsoft.com/office/powerpoint/2010/main" val="238592476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1_Title">
    <p:spTree>
      <p:nvGrpSpPr>
        <p:cNvPr id="1" name=""/>
        <p:cNvGrpSpPr/>
        <p:nvPr/>
      </p:nvGrpSpPr>
      <p:grpSpPr>
        <a:xfrm>
          <a:off x="0" y="0"/>
          <a:ext cx="0" cy="0"/>
          <a:chOff x="0" y="0"/>
          <a:chExt cx="0" cy="0"/>
        </a:xfrm>
      </p:grpSpPr>
      <p:pic>
        <p:nvPicPr>
          <p:cNvPr id="4" name="Picture 4" descr="ppt_bkg1.png"/>
          <p:cNvPicPr>
            <a:picLocks noChangeAspect="1"/>
          </p:cNvPicPr>
          <p:nvPr/>
        </p:nvPicPr>
        <p:blipFill>
          <a:blip r:embed="rId2" cstate="print"/>
          <a:srcRect t="2948"/>
          <a:stretch>
            <a:fillRect/>
          </a:stretch>
        </p:blipFill>
        <p:spPr bwMode="auto">
          <a:xfrm>
            <a:off x="71062" y="0"/>
            <a:ext cx="9001881" cy="6655828"/>
          </a:xfrm>
          <a:prstGeom prst="rect">
            <a:avLst/>
          </a:prstGeom>
          <a:noFill/>
          <a:ln w="9525">
            <a:noFill/>
            <a:miter lim="800000"/>
            <a:headEnd/>
            <a:tailEnd/>
          </a:ln>
        </p:spPr>
      </p:pic>
      <p:sp>
        <p:nvSpPr>
          <p:cNvPr id="5" name="Text Box 5"/>
          <p:cNvSpPr txBox="1">
            <a:spLocks noChangeArrowheads="1"/>
          </p:cNvSpPr>
          <p:nvPr/>
        </p:nvSpPr>
        <p:spPr bwMode="auto">
          <a:xfrm>
            <a:off x="638024" y="1238250"/>
            <a:ext cx="7489976" cy="453926"/>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86447" tIns="43223" rIns="86447" bIns="43223">
            <a:spAutoFit/>
          </a:bodyPr>
          <a:lstStyle/>
          <a:p>
            <a:pPr defTabSz="456996" eaLnBrk="0" hangingPunct="0">
              <a:lnSpc>
                <a:spcPct val="90000"/>
              </a:lnSpc>
              <a:defRPr/>
            </a:pPr>
            <a:endParaRPr lang="en-US" sz="2600" dirty="0">
              <a:latin typeface="Helvetica" pitchFamily="-107" charset="0"/>
              <a:ea typeface="ヒラギノ角ゴ Pro W3" pitchFamily="-107" charset="-128"/>
              <a:cs typeface="Arial" charset="0"/>
            </a:endParaRPr>
          </a:p>
        </p:txBody>
      </p:sp>
      <p:sp>
        <p:nvSpPr>
          <p:cNvPr id="9" name="Subtitle 2"/>
          <p:cNvSpPr>
            <a:spLocks noGrp="1"/>
          </p:cNvSpPr>
          <p:nvPr>
            <p:ph type="subTitle" idx="1"/>
          </p:nvPr>
        </p:nvSpPr>
        <p:spPr>
          <a:xfrm>
            <a:off x="1524000" y="4071938"/>
            <a:ext cx="6096000" cy="1143000"/>
          </a:xfrm>
        </p:spPr>
        <p:txBody>
          <a:bodyPr/>
          <a:lstStyle>
            <a:lvl1pPr marL="0" indent="0" algn="ctr">
              <a:buNone/>
              <a:defRPr/>
            </a:lvl1pPr>
            <a:lvl2pPr marL="432235" indent="0" algn="ctr">
              <a:buNone/>
              <a:defRPr/>
            </a:lvl2pPr>
            <a:lvl3pPr marL="864469" indent="0" algn="ctr">
              <a:buNone/>
              <a:defRPr/>
            </a:lvl3pPr>
            <a:lvl4pPr marL="1296702" indent="0" algn="ctr">
              <a:buNone/>
              <a:defRPr/>
            </a:lvl4pPr>
            <a:lvl5pPr marL="1728938" indent="0" algn="ctr">
              <a:buNone/>
              <a:defRPr/>
            </a:lvl5pPr>
            <a:lvl6pPr marL="2161172" indent="0" algn="ctr">
              <a:buNone/>
              <a:defRPr/>
            </a:lvl6pPr>
            <a:lvl7pPr marL="2593406" indent="0" algn="ctr">
              <a:buNone/>
              <a:defRPr/>
            </a:lvl7pPr>
            <a:lvl8pPr marL="3025640" indent="0" algn="ctr">
              <a:buNone/>
              <a:defRPr/>
            </a:lvl8pPr>
            <a:lvl9pPr marL="3457874" indent="0" algn="ctr">
              <a:buNone/>
              <a:defRPr/>
            </a:lvl9pPr>
          </a:lstStyle>
          <a:p>
            <a:r>
              <a:rPr lang="en-US"/>
              <a:t>Click to edit Master subtitle style</a:t>
            </a:r>
            <a:endParaRPr lang="en-US" dirty="0"/>
          </a:p>
        </p:txBody>
      </p:sp>
      <p:sp>
        <p:nvSpPr>
          <p:cNvPr id="7" name="Rectangle 2"/>
          <p:cNvSpPr>
            <a:spLocks noGrp="1" noChangeArrowheads="1"/>
          </p:cNvSpPr>
          <p:nvPr>
            <p:ph type="title"/>
          </p:nvPr>
        </p:nvSpPr>
        <p:spPr bwMode="auto">
          <a:xfrm>
            <a:off x="71438" y="3143254"/>
            <a:ext cx="9001124" cy="486668"/>
          </a:xfrm>
          <a:prstGeom prst="rect">
            <a:avLst/>
          </a:prstGeom>
          <a:noFill/>
          <a:ln w="12700">
            <a:noFill/>
            <a:miter lim="800000"/>
            <a:headEnd/>
            <a:tailEnd/>
          </a:ln>
        </p:spPr>
        <p:txBody>
          <a:bodyPr lIns="56061" tIns="22425" rIns="56061" bIns="22425"/>
          <a:lstStyle/>
          <a:p>
            <a:pPr lvl="0"/>
            <a:r>
              <a:rPr lang="en-US"/>
              <a:t>Click to edit Master title style</a:t>
            </a:r>
            <a:endParaRPr lang="en-US" dirty="0"/>
          </a:p>
        </p:txBody>
      </p:sp>
      <p:sp>
        <p:nvSpPr>
          <p:cNvPr id="6" name="TextBox 5"/>
          <p:cNvSpPr txBox="1"/>
          <p:nvPr/>
        </p:nvSpPr>
        <p:spPr>
          <a:xfrm>
            <a:off x="-152400" y="6387148"/>
            <a:ext cx="9448800" cy="348941"/>
          </a:xfrm>
          <a:prstGeom prst="rect">
            <a:avLst/>
          </a:prstGeom>
          <a:noFill/>
        </p:spPr>
        <p:txBody>
          <a:bodyPr wrap="square" lIns="86486" tIns="43243" rIns="86486" bIns="43243" rtlCol="0">
            <a:spAutoFit/>
          </a:bodyPr>
          <a:lstStyle/>
          <a:p>
            <a:pPr algn="ctr"/>
            <a:r>
              <a:rPr lang="en-US" sz="850" kern="1200" dirty="0">
                <a:solidFill>
                  <a:schemeClr val="tx1"/>
                </a:solidFill>
                <a:latin typeface="+mn-lt"/>
                <a:ea typeface="ヒラギノ角ゴ Pro W3"/>
                <a:cs typeface="ヒラギノ角ゴ Pro W3"/>
              </a:rPr>
              <a:t>This material is based upon work supported by the U.S. Department of Energy Office of Science under Cooperative Agreement DE-SC0000661, the State of Michigan and</a:t>
            </a:r>
            <a:r>
              <a:rPr lang="en-US" sz="850" kern="1200" baseline="0" dirty="0">
                <a:solidFill>
                  <a:schemeClr val="tx1"/>
                </a:solidFill>
                <a:latin typeface="+mn-lt"/>
                <a:ea typeface="ヒラギノ角ゴ Pro W3"/>
                <a:cs typeface="ヒラギノ角ゴ Pro W3"/>
              </a:rPr>
              <a:t> Michigan </a:t>
            </a:r>
          </a:p>
          <a:p>
            <a:pPr algn="ctr"/>
            <a:r>
              <a:rPr lang="en-US" sz="850" kern="1200" baseline="0" dirty="0">
                <a:solidFill>
                  <a:schemeClr val="tx1"/>
                </a:solidFill>
                <a:latin typeface="+mn-lt"/>
                <a:ea typeface="ヒラギノ角ゴ Pro W3"/>
                <a:cs typeface="ヒラギノ角ゴ Pro W3"/>
              </a:rPr>
              <a:t>  State University. </a:t>
            </a:r>
            <a:r>
              <a:rPr lang="en-US" sz="850" kern="1200" dirty="0">
                <a:solidFill>
                  <a:schemeClr val="tx1"/>
                </a:solidFill>
                <a:latin typeface="+mn-lt"/>
                <a:ea typeface="ヒラギノ角ゴ Pro W3"/>
                <a:cs typeface="ヒラギノ角ゴ Pro W3"/>
              </a:rPr>
              <a:t>Michigan State University operates FRIB as a DOE Office of Science National User Facility in support of the mission of the Office of Nuclear Physics.</a:t>
            </a:r>
          </a:p>
        </p:txBody>
      </p:sp>
      <p:sp>
        <p:nvSpPr>
          <p:cNvPr id="10" name="Rectangle 9"/>
          <p:cNvSpPr/>
          <p:nvPr/>
        </p:nvSpPr>
        <p:spPr>
          <a:xfrm>
            <a:off x="3011412" y="415238"/>
            <a:ext cx="2743200" cy="209994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71900" y="471295"/>
            <a:ext cx="1600200" cy="2043892"/>
          </a:xfrm>
          <a:prstGeom prst="rect">
            <a:avLst/>
          </a:prstGeom>
        </p:spPr>
      </p:pic>
      <p:sp>
        <p:nvSpPr>
          <p:cNvPr id="12" name="TextBox 11"/>
          <p:cNvSpPr txBox="1"/>
          <p:nvPr userDrawn="1"/>
        </p:nvSpPr>
        <p:spPr>
          <a:xfrm>
            <a:off x="-152400" y="6387148"/>
            <a:ext cx="9448800" cy="348941"/>
          </a:xfrm>
          <a:prstGeom prst="rect">
            <a:avLst/>
          </a:prstGeom>
          <a:noFill/>
        </p:spPr>
        <p:txBody>
          <a:bodyPr wrap="square" lIns="86486" tIns="43243" rIns="86486" bIns="43243" rtlCol="0">
            <a:spAutoFit/>
          </a:bodyPr>
          <a:lstStyle/>
          <a:p>
            <a:pPr algn="ctr"/>
            <a:r>
              <a:rPr lang="en-US" sz="850" kern="1200" dirty="0">
                <a:solidFill>
                  <a:schemeClr val="tx1"/>
                </a:solidFill>
                <a:latin typeface="+mn-lt"/>
                <a:ea typeface="ヒラギノ角ゴ Pro W3"/>
                <a:cs typeface="ヒラギノ角ゴ Pro W3"/>
              </a:rPr>
              <a:t>This material is based upon work supported by the U.S. Department of Energy Office of Science under Cooperative Agreement DE-SC0000661, the State of Michigan and</a:t>
            </a:r>
            <a:r>
              <a:rPr lang="en-US" sz="850" kern="1200" baseline="0" dirty="0">
                <a:solidFill>
                  <a:schemeClr val="tx1"/>
                </a:solidFill>
                <a:latin typeface="+mn-lt"/>
                <a:ea typeface="ヒラギノ角ゴ Pro W3"/>
                <a:cs typeface="ヒラギノ角ゴ Pro W3"/>
              </a:rPr>
              <a:t> Michigan </a:t>
            </a:r>
          </a:p>
          <a:p>
            <a:pPr algn="ctr"/>
            <a:r>
              <a:rPr lang="en-US" sz="850" kern="1200" baseline="0" dirty="0">
                <a:solidFill>
                  <a:schemeClr val="tx1"/>
                </a:solidFill>
                <a:latin typeface="+mn-lt"/>
                <a:ea typeface="ヒラギノ角ゴ Pro W3"/>
                <a:cs typeface="ヒラギノ角ゴ Pro W3"/>
              </a:rPr>
              <a:t>  State University. </a:t>
            </a:r>
            <a:r>
              <a:rPr lang="en-US" sz="850" kern="1200" dirty="0">
                <a:solidFill>
                  <a:schemeClr val="tx1"/>
                </a:solidFill>
                <a:latin typeface="+mn-lt"/>
                <a:ea typeface="ヒラギノ角ゴ Pro W3"/>
                <a:cs typeface="ヒラギノ角ゴ Pro W3"/>
              </a:rPr>
              <a:t>Michigan State University operates FRIB as a DOE Office of Science National User Facility in support of the mission of the Office of Nuclear Physics.</a:t>
            </a:r>
          </a:p>
        </p:txBody>
      </p:sp>
      <p:sp>
        <p:nvSpPr>
          <p:cNvPr id="13" name="Rectangle 12"/>
          <p:cNvSpPr/>
          <p:nvPr userDrawn="1"/>
        </p:nvSpPr>
        <p:spPr>
          <a:xfrm>
            <a:off x="3011412" y="415238"/>
            <a:ext cx="2743200" cy="209994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4" name="Pictur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771900" y="471295"/>
            <a:ext cx="1600200" cy="2043892"/>
          </a:xfrm>
          <a:prstGeom prst="rect">
            <a:avLst/>
          </a:prstGeom>
        </p:spPr>
      </p:pic>
    </p:spTree>
    <p:extLst>
      <p:ext uri="{BB962C8B-B14F-4D97-AF65-F5344CB8AC3E}">
        <p14:creationId xmlns:p14="http://schemas.microsoft.com/office/powerpoint/2010/main" val="35591162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ontent">
    <p:spTree>
      <p:nvGrpSpPr>
        <p:cNvPr id="1" name=""/>
        <p:cNvGrpSpPr/>
        <p:nvPr/>
      </p:nvGrpSpPr>
      <p:grpSpPr>
        <a:xfrm>
          <a:off x="0" y="0"/>
          <a:ext cx="0" cy="0"/>
          <a:chOff x="0" y="0"/>
          <a:chExt cx="0" cy="0"/>
        </a:xfrm>
      </p:grpSpPr>
      <p:pic>
        <p:nvPicPr>
          <p:cNvPr id="5" name="Picture 7" descr="FRIB_ppt_top.jpg"/>
          <p:cNvPicPr>
            <a:picLocks noChangeAspect="1"/>
          </p:cNvPicPr>
          <p:nvPr/>
        </p:nvPicPr>
        <p:blipFill>
          <a:blip r:embed="rId2" cstate="print"/>
          <a:srcRect/>
          <a:stretch>
            <a:fillRect/>
          </a:stretch>
        </p:blipFill>
        <p:spPr bwMode="auto">
          <a:xfrm>
            <a:off x="0" y="0"/>
            <a:ext cx="9144000" cy="1003102"/>
          </a:xfrm>
          <a:prstGeom prst="rect">
            <a:avLst/>
          </a:prstGeom>
          <a:noFill/>
          <a:ln w="9525">
            <a:noFill/>
            <a:miter lim="800000"/>
            <a:headEnd/>
            <a:tailEnd/>
          </a:ln>
        </p:spPr>
      </p:pic>
      <p:sp>
        <p:nvSpPr>
          <p:cNvPr id="6" name="Text Box 5"/>
          <p:cNvSpPr txBox="1">
            <a:spLocks noChangeArrowheads="1"/>
          </p:cNvSpPr>
          <p:nvPr/>
        </p:nvSpPr>
        <p:spPr bwMode="auto">
          <a:xfrm>
            <a:off x="669777" y="1320108"/>
            <a:ext cx="7864929" cy="348490"/>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91374" tIns="45687" rIns="91374" bIns="45687">
            <a:spAutoFit/>
          </a:bodyPr>
          <a:lstStyle/>
          <a:p>
            <a:pPr defTabSz="456996" eaLnBrk="0" hangingPunct="0">
              <a:lnSpc>
                <a:spcPct val="90000"/>
              </a:lnSpc>
              <a:defRPr/>
            </a:pPr>
            <a:endParaRPr lang="en-US" dirty="0">
              <a:latin typeface="Helvetica" pitchFamily="-107" charset="0"/>
              <a:ea typeface="ヒラギノ角ゴ Pro W3" pitchFamily="-107" charset="-128"/>
              <a:cs typeface="Arial" charset="0"/>
            </a:endParaRPr>
          </a:p>
        </p:txBody>
      </p:sp>
      <p:sp>
        <p:nvSpPr>
          <p:cNvPr id="7" name="Rectangle 6"/>
          <p:cNvSpPr>
            <a:spLocks noChangeArrowheads="1"/>
          </p:cNvSpPr>
          <p:nvPr/>
        </p:nvSpPr>
        <p:spPr bwMode="auto">
          <a:xfrm>
            <a:off x="4115405" y="3009305"/>
            <a:ext cx="9144000" cy="369265"/>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91374" tIns="45687" rIns="91374" bIns="45687">
            <a:spAutoFit/>
          </a:bodyPr>
          <a:lstStyle/>
          <a:p>
            <a:pPr defTabSz="456996">
              <a:defRPr/>
            </a:pPr>
            <a:endParaRPr lang="en-US" dirty="0">
              <a:latin typeface="Arial" charset="0"/>
              <a:ea typeface="ヒラギノ角ゴ Pro W3" pitchFamily="-107" charset="-128"/>
              <a:cs typeface="Arial" charset="0"/>
            </a:endParaRPr>
          </a:p>
        </p:txBody>
      </p:sp>
      <p:sp>
        <p:nvSpPr>
          <p:cNvPr id="3" name="Content Placeholder 2"/>
          <p:cNvSpPr>
            <a:spLocks noGrp="1"/>
          </p:cNvSpPr>
          <p:nvPr>
            <p:ph idx="1"/>
          </p:nvPr>
        </p:nvSpPr>
        <p:spPr>
          <a:xfrm>
            <a:off x="76200" y="1067100"/>
            <a:ext cx="8990922" cy="5027414"/>
          </a:xfrm>
        </p:spPr>
        <p:txBody>
          <a:bodyPr/>
          <a:lstStyle>
            <a:lvl3pPr>
              <a:defRPr sz="1800"/>
            </a:lvl3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8"/>
          <p:cNvSpPr>
            <a:spLocks noGrp="1"/>
          </p:cNvSpPr>
          <p:nvPr>
            <p:ph type="title"/>
          </p:nvPr>
        </p:nvSpPr>
        <p:spPr>
          <a:xfrm>
            <a:off x="76200" y="285755"/>
            <a:ext cx="8991600" cy="485775"/>
          </a:xfrm>
        </p:spPr>
        <p:txBody>
          <a:bodyPr/>
          <a:lstStyle/>
          <a:p>
            <a:r>
              <a:rPr lang="en-US"/>
              <a:t>Click to edit Master title style</a:t>
            </a:r>
            <a:endParaRPr lang="en-US" dirty="0"/>
          </a:p>
        </p:txBody>
      </p:sp>
      <p:sp>
        <p:nvSpPr>
          <p:cNvPr id="8" name="Footer Placeholder 6"/>
          <p:cNvSpPr>
            <a:spLocks noGrp="1"/>
          </p:cNvSpPr>
          <p:nvPr>
            <p:ph type="ftr" sz="quarter" idx="10"/>
          </p:nvPr>
        </p:nvSpPr>
        <p:spPr/>
        <p:txBody>
          <a:bodyPr/>
          <a:lstStyle>
            <a:lvl1pPr algn="r" eaLnBrk="0" hangingPunct="0">
              <a:lnSpc>
                <a:spcPct val="90000"/>
              </a:lnSpc>
              <a:defRPr sz="1000" smtClean="0">
                <a:solidFill>
                  <a:srgbClr val="064308"/>
                </a:solidFill>
                <a:latin typeface="Arial"/>
                <a:ea typeface="+mn-ea"/>
                <a:cs typeface="Arial"/>
              </a:defRPr>
            </a:lvl1pPr>
          </a:lstStyle>
          <a:p>
            <a:pPr>
              <a:defRPr/>
            </a:pPr>
            <a:r>
              <a:rPr lang="en-US" dirty="0"/>
              <a:t>Nuclear Data</a:t>
            </a:r>
          </a:p>
        </p:txBody>
      </p:sp>
      <p:sp>
        <p:nvSpPr>
          <p:cNvPr id="10" name="Slide Number Placeholder 4"/>
          <p:cNvSpPr>
            <a:spLocks noGrp="1"/>
          </p:cNvSpPr>
          <p:nvPr>
            <p:ph type="sldNum" sz="quarter" idx="11"/>
          </p:nvPr>
        </p:nvSpPr>
        <p:spPr/>
        <p:txBody>
          <a:bodyPr/>
          <a:lstStyle>
            <a:lvl1pPr>
              <a:defRPr/>
            </a:lvl1pPr>
          </a:lstStyle>
          <a:p>
            <a:pPr>
              <a:defRPr/>
            </a:pPr>
            <a:r>
              <a:rPr lang="en-US"/>
              <a:t>, Slide </a:t>
            </a:r>
            <a:fld id="{35AD4620-7552-4207-8973-898801ED212B}" type="slidenum">
              <a:rPr lang="en-US" smtClean="0"/>
              <a:pPr>
                <a:defRPr/>
              </a:pPr>
              <a:t>‹#›</a:t>
            </a:fld>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132575"/>
            <a:ext cx="9137923" cy="725425"/>
          </a:xfrm>
          <a:prstGeom prst="rect">
            <a:avLst/>
          </a:prstGeom>
        </p:spPr>
      </p:pic>
      <p:pic>
        <p:nvPicPr>
          <p:cNvPr id="11" name="Picture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6132575"/>
            <a:ext cx="9137923" cy="725425"/>
          </a:xfrm>
          <a:prstGeom prst="rect">
            <a:avLst/>
          </a:prstGeom>
        </p:spPr>
      </p:pic>
    </p:spTree>
    <p:extLst>
      <p:ext uri="{BB962C8B-B14F-4D97-AF65-F5344CB8AC3E}">
        <p14:creationId xmlns:p14="http://schemas.microsoft.com/office/powerpoint/2010/main" val="7474736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ntent - takeaway">
    <p:spTree>
      <p:nvGrpSpPr>
        <p:cNvPr id="1" name=""/>
        <p:cNvGrpSpPr/>
        <p:nvPr/>
      </p:nvGrpSpPr>
      <p:grpSpPr>
        <a:xfrm>
          <a:off x="0" y="0"/>
          <a:ext cx="0" cy="0"/>
          <a:chOff x="0" y="0"/>
          <a:chExt cx="0" cy="0"/>
        </a:xfrm>
      </p:grpSpPr>
      <p:pic>
        <p:nvPicPr>
          <p:cNvPr id="5" name="Picture 7" descr="FRIB_ppt_top.jpg"/>
          <p:cNvPicPr>
            <a:picLocks noChangeAspect="1"/>
          </p:cNvPicPr>
          <p:nvPr/>
        </p:nvPicPr>
        <p:blipFill>
          <a:blip r:embed="rId2" cstate="print"/>
          <a:srcRect/>
          <a:stretch>
            <a:fillRect/>
          </a:stretch>
        </p:blipFill>
        <p:spPr bwMode="auto">
          <a:xfrm>
            <a:off x="0" y="0"/>
            <a:ext cx="9144000" cy="1003102"/>
          </a:xfrm>
          <a:prstGeom prst="rect">
            <a:avLst/>
          </a:prstGeom>
          <a:noFill/>
          <a:ln w="9525">
            <a:noFill/>
            <a:miter lim="800000"/>
            <a:headEnd/>
            <a:tailEnd/>
          </a:ln>
        </p:spPr>
      </p:pic>
      <p:sp>
        <p:nvSpPr>
          <p:cNvPr id="6" name="Text Box 5"/>
          <p:cNvSpPr txBox="1">
            <a:spLocks noChangeArrowheads="1"/>
          </p:cNvSpPr>
          <p:nvPr/>
        </p:nvSpPr>
        <p:spPr bwMode="auto">
          <a:xfrm>
            <a:off x="669777" y="1320108"/>
            <a:ext cx="7864929" cy="348490"/>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91374" tIns="45687" rIns="91374" bIns="45687">
            <a:spAutoFit/>
          </a:bodyPr>
          <a:lstStyle/>
          <a:p>
            <a:pPr defTabSz="456996" eaLnBrk="0" hangingPunct="0">
              <a:lnSpc>
                <a:spcPct val="90000"/>
              </a:lnSpc>
              <a:defRPr/>
            </a:pPr>
            <a:endParaRPr lang="en-US" dirty="0">
              <a:latin typeface="Helvetica" pitchFamily="-107" charset="0"/>
              <a:ea typeface="ヒラギノ角ゴ Pro W3" pitchFamily="-107" charset="-128"/>
              <a:cs typeface="Arial" charset="0"/>
            </a:endParaRPr>
          </a:p>
        </p:txBody>
      </p:sp>
      <p:sp>
        <p:nvSpPr>
          <p:cNvPr id="7" name="Rectangle 6"/>
          <p:cNvSpPr>
            <a:spLocks noChangeArrowheads="1"/>
          </p:cNvSpPr>
          <p:nvPr/>
        </p:nvSpPr>
        <p:spPr bwMode="auto">
          <a:xfrm>
            <a:off x="4115405" y="3009305"/>
            <a:ext cx="9144000" cy="369265"/>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91374" tIns="45687" rIns="91374" bIns="45687">
            <a:spAutoFit/>
          </a:bodyPr>
          <a:lstStyle/>
          <a:p>
            <a:pPr defTabSz="456996">
              <a:defRPr/>
            </a:pPr>
            <a:endParaRPr lang="en-US" dirty="0">
              <a:latin typeface="Arial" charset="0"/>
              <a:ea typeface="ヒラギノ角ゴ Pro W3" pitchFamily="-107" charset="-128"/>
              <a:cs typeface="Arial" charset="0"/>
            </a:endParaRPr>
          </a:p>
        </p:txBody>
      </p:sp>
      <p:sp>
        <p:nvSpPr>
          <p:cNvPr id="3" name="Content Placeholder 2"/>
          <p:cNvSpPr>
            <a:spLocks noGrp="1"/>
          </p:cNvSpPr>
          <p:nvPr>
            <p:ph idx="1"/>
          </p:nvPr>
        </p:nvSpPr>
        <p:spPr>
          <a:xfrm>
            <a:off x="76200" y="1067100"/>
            <a:ext cx="8990922" cy="4266900"/>
          </a:xfrm>
        </p:spPr>
        <p:txBody>
          <a:bodyPr/>
          <a:lstStyle>
            <a:lvl3pPr>
              <a:defRPr sz="1800"/>
            </a:lvl3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8"/>
          <p:cNvSpPr>
            <a:spLocks noGrp="1"/>
          </p:cNvSpPr>
          <p:nvPr>
            <p:ph type="title"/>
          </p:nvPr>
        </p:nvSpPr>
        <p:spPr>
          <a:xfrm>
            <a:off x="76200" y="285755"/>
            <a:ext cx="8991600" cy="485775"/>
          </a:xfrm>
        </p:spPr>
        <p:txBody>
          <a:bodyPr/>
          <a:lstStyle/>
          <a:p>
            <a:r>
              <a:rPr lang="en-US"/>
              <a:t>Click to edit Master title style</a:t>
            </a:r>
            <a:endParaRPr lang="en-US" dirty="0"/>
          </a:p>
        </p:txBody>
      </p:sp>
      <p:sp>
        <p:nvSpPr>
          <p:cNvPr id="8" name="Footer Placeholder 6"/>
          <p:cNvSpPr>
            <a:spLocks noGrp="1"/>
          </p:cNvSpPr>
          <p:nvPr>
            <p:ph type="ftr" sz="quarter" idx="10"/>
          </p:nvPr>
        </p:nvSpPr>
        <p:spPr/>
        <p:txBody>
          <a:bodyPr/>
          <a:lstStyle>
            <a:lvl1pPr algn="r" eaLnBrk="0" hangingPunct="0">
              <a:lnSpc>
                <a:spcPct val="90000"/>
              </a:lnSpc>
              <a:defRPr sz="1000" smtClean="0">
                <a:solidFill>
                  <a:srgbClr val="064308"/>
                </a:solidFill>
                <a:latin typeface="Arial"/>
                <a:ea typeface="+mn-ea"/>
                <a:cs typeface="Arial"/>
              </a:defRPr>
            </a:lvl1pPr>
          </a:lstStyle>
          <a:p>
            <a:pPr>
              <a:defRPr/>
            </a:pPr>
            <a:r>
              <a:rPr lang="en-US" dirty="0"/>
              <a:t>Nuclear Data</a:t>
            </a:r>
          </a:p>
        </p:txBody>
      </p:sp>
      <p:sp>
        <p:nvSpPr>
          <p:cNvPr id="10" name="Slide Number Placeholder 4"/>
          <p:cNvSpPr>
            <a:spLocks noGrp="1"/>
          </p:cNvSpPr>
          <p:nvPr>
            <p:ph type="sldNum" sz="quarter" idx="11"/>
          </p:nvPr>
        </p:nvSpPr>
        <p:spPr/>
        <p:txBody>
          <a:bodyPr/>
          <a:lstStyle>
            <a:lvl1pPr>
              <a:defRPr/>
            </a:lvl1pPr>
          </a:lstStyle>
          <a:p>
            <a:pPr>
              <a:defRPr/>
            </a:pPr>
            <a:r>
              <a:rPr lang="en-US"/>
              <a:t>, Slide </a:t>
            </a:r>
            <a:fld id="{35AD4620-7552-4207-8973-898801ED212B}" type="slidenum">
              <a:rPr lang="en-US" smtClean="0"/>
              <a:pPr>
                <a:defRPr/>
              </a:pPr>
              <a:t>‹#›</a:t>
            </a:fld>
            <a:endParaRPr lang="en-US" dirty="0"/>
          </a:p>
        </p:txBody>
      </p:sp>
      <p:sp>
        <p:nvSpPr>
          <p:cNvPr id="11" name="Rectangle 8"/>
          <p:cNvSpPr>
            <a:spLocks noChangeArrowheads="1"/>
          </p:cNvSpPr>
          <p:nvPr/>
        </p:nvSpPr>
        <p:spPr bwMode="auto">
          <a:xfrm>
            <a:off x="0" y="5447409"/>
            <a:ext cx="9144000" cy="685800"/>
          </a:xfrm>
          <a:prstGeom prst="rect">
            <a:avLst/>
          </a:prstGeom>
          <a:solidFill>
            <a:schemeClr val="bg2">
              <a:lumMod val="90000"/>
            </a:schemeClr>
          </a:solidFill>
          <a:ln w="9525">
            <a:noFill/>
            <a:miter lim="800000"/>
            <a:headEnd/>
            <a:tailEnd/>
          </a:ln>
        </p:spPr>
        <p:txBody>
          <a:bodyPr wrap="none" lIns="91399" tIns="45700" rIns="91399" bIns="45700" anchor="ctr"/>
          <a:lstStyle/>
          <a:p>
            <a:endParaRPr lang="en-US" dirty="0"/>
          </a:p>
        </p:txBody>
      </p:sp>
      <p:sp>
        <p:nvSpPr>
          <p:cNvPr id="12" name="Rectangle 9"/>
          <p:cNvSpPr>
            <a:spLocks noChangeArrowheads="1"/>
          </p:cNvSpPr>
          <p:nvPr/>
        </p:nvSpPr>
        <p:spPr bwMode="auto">
          <a:xfrm>
            <a:off x="0" y="6057009"/>
            <a:ext cx="9144000" cy="76200"/>
          </a:xfrm>
          <a:prstGeom prst="rect">
            <a:avLst/>
          </a:prstGeom>
          <a:solidFill>
            <a:srgbClr val="006633"/>
          </a:solidFill>
          <a:ln w="9525">
            <a:noFill/>
            <a:miter lim="800000"/>
            <a:headEnd/>
            <a:tailEnd/>
          </a:ln>
          <a:effectLst/>
        </p:spPr>
        <p:txBody>
          <a:bodyPr wrap="none" lIns="91399" tIns="45700" rIns="91399" bIns="45700" anchor="ctr"/>
          <a:lstStyle/>
          <a:p>
            <a:endParaRPr lang="en-US" dirty="0"/>
          </a:p>
        </p:txBody>
      </p:sp>
      <p:sp>
        <p:nvSpPr>
          <p:cNvPr id="14" name="Text Placeholder 21"/>
          <p:cNvSpPr>
            <a:spLocks noGrp="1"/>
          </p:cNvSpPr>
          <p:nvPr>
            <p:ph type="body" sz="quarter" idx="12" hasCustomPrompt="1"/>
          </p:nvPr>
        </p:nvSpPr>
        <p:spPr>
          <a:xfrm>
            <a:off x="1" y="5460114"/>
            <a:ext cx="9067122" cy="584200"/>
          </a:xfrm>
        </p:spPr>
        <p:txBody>
          <a:bodyPr anchor="ctr"/>
          <a:lstStyle>
            <a:lvl1pPr marL="137099" indent="0">
              <a:spcBef>
                <a:spcPts val="0"/>
              </a:spcBef>
              <a:buNone/>
              <a:defRPr b="1" baseline="0"/>
            </a:lvl1pPr>
          </a:lstStyle>
          <a:p>
            <a:pPr lvl="0"/>
            <a:r>
              <a:rPr lang="en-US" dirty="0"/>
              <a:t>Add takeaway message</a:t>
            </a:r>
          </a:p>
        </p:txBody>
      </p:sp>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132575"/>
            <a:ext cx="9137923" cy="725425"/>
          </a:xfrm>
          <a:prstGeom prst="rect">
            <a:avLst/>
          </a:prstGeom>
        </p:spPr>
      </p:pic>
      <p:sp>
        <p:nvSpPr>
          <p:cNvPr id="15" name="Rectangle 8"/>
          <p:cNvSpPr>
            <a:spLocks noChangeArrowheads="1"/>
          </p:cNvSpPr>
          <p:nvPr userDrawn="1"/>
        </p:nvSpPr>
        <p:spPr bwMode="auto">
          <a:xfrm>
            <a:off x="0" y="5447409"/>
            <a:ext cx="9144000" cy="685800"/>
          </a:xfrm>
          <a:prstGeom prst="rect">
            <a:avLst/>
          </a:prstGeom>
          <a:solidFill>
            <a:schemeClr val="bg2">
              <a:lumMod val="90000"/>
            </a:schemeClr>
          </a:solidFill>
          <a:ln w="9525">
            <a:noFill/>
            <a:miter lim="800000"/>
            <a:headEnd/>
            <a:tailEnd/>
          </a:ln>
        </p:spPr>
        <p:txBody>
          <a:bodyPr wrap="none" lIns="91399" tIns="45700" rIns="91399" bIns="45700" anchor="ctr"/>
          <a:lstStyle/>
          <a:p>
            <a:endParaRPr lang="en-US" dirty="0"/>
          </a:p>
        </p:txBody>
      </p:sp>
      <p:sp>
        <p:nvSpPr>
          <p:cNvPr id="16" name="Rectangle 9"/>
          <p:cNvSpPr>
            <a:spLocks noChangeArrowheads="1"/>
          </p:cNvSpPr>
          <p:nvPr userDrawn="1"/>
        </p:nvSpPr>
        <p:spPr bwMode="auto">
          <a:xfrm>
            <a:off x="0" y="6057009"/>
            <a:ext cx="9144000" cy="76200"/>
          </a:xfrm>
          <a:prstGeom prst="rect">
            <a:avLst/>
          </a:prstGeom>
          <a:solidFill>
            <a:srgbClr val="006633"/>
          </a:solidFill>
          <a:ln w="9525">
            <a:noFill/>
            <a:miter lim="800000"/>
            <a:headEnd/>
            <a:tailEnd/>
          </a:ln>
          <a:effectLst/>
        </p:spPr>
        <p:txBody>
          <a:bodyPr wrap="none" lIns="91399" tIns="45700" rIns="91399" bIns="45700" anchor="ctr"/>
          <a:lstStyle/>
          <a:p>
            <a:endParaRPr lang="en-US" dirty="0"/>
          </a:p>
        </p:txBody>
      </p:sp>
      <p:pic>
        <p:nvPicPr>
          <p:cNvPr id="17" name="Picture 1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6132575"/>
            <a:ext cx="9137923" cy="725425"/>
          </a:xfrm>
          <a:prstGeom prst="rect">
            <a:avLst/>
          </a:prstGeom>
        </p:spPr>
      </p:pic>
    </p:spTree>
    <p:extLst>
      <p:ext uri="{BB962C8B-B14F-4D97-AF65-F5344CB8AC3E}">
        <p14:creationId xmlns:p14="http://schemas.microsoft.com/office/powerpoint/2010/main" val="5907814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_Half Vertical">
    <p:spTree>
      <p:nvGrpSpPr>
        <p:cNvPr id="1" name=""/>
        <p:cNvGrpSpPr/>
        <p:nvPr/>
      </p:nvGrpSpPr>
      <p:grpSpPr>
        <a:xfrm>
          <a:off x="0" y="0"/>
          <a:ext cx="0" cy="0"/>
          <a:chOff x="0" y="0"/>
          <a:chExt cx="0" cy="0"/>
        </a:xfrm>
      </p:grpSpPr>
      <p:pic>
        <p:nvPicPr>
          <p:cNvPr id="6" name="Picture 4" descr="FRIB_ppt_top.jpg"/>
          <p:cNvPicPr>
            <a:picLocks noChangeAspect="1"/>
          </p:cNvPicPr>
          <p:nvPr/>
        </p:nvPicPr>
        <p:blipFill>
          <a:blip r:embed="rId2" cstate="print"/>
          <a:srcRect/>
          <a:stretch>
            <a:fillRect/>
          </a:stretch>
        </p:blipFill>
        <p:spPr bwMode="auto">
          <a:xfrm>
            <a:off x="0" y="0"/>
            <a:ext cx="9144000" cy="1003102"/>
          </a:xfrm>
          <a:prstGeom prst="rect">
            <a:avLst/>
          </a:prstGeom>
          <a:noFill/>
          <a:ln w="9525">
            <a:noFill/>
            <a:miter lim="800000"/>
            <a:headEnd/>
            <a:tailEnd/>
          </a:ln>
        </p:spPr>
      </p:pic>
      <p:sp>
        <p:nvSpPr>
          <p:cNvPr id="7" name="Text Box 5"/>
          <p:cNvSpPr txBox="1">
            <a:spLocks noChangeArrowheads="1"/>
          </p:cNvSpPr>
          <p:nvPr/>
        </p:nvSpPr>
        <p:spPr bwMode="auto">
          <a:xfrm>
            <a:off x="669777" y="1320108"/>
            <a:ext cx="7864929" cy="348490"/>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91374" tIns="45687" rIns="91374" bIns="45687">
            <a:spAutoFit/>
          </a:bodyPr>
          <a:lstStyle/>
          <a:p>
            <a:pPr defTabSz="456996" eaLnBrk="0" hangingPunct="0">
              <a:lnSpc>
                <a:spcPct val="90000"/>
              </a:lnSpc>
              <a:defRPr/>
            </a:pPr>
            <a:endParaRPr lang="en-US" dirty="0">
              <a:latin typeface="Helvetica" pitchFamily="-107" charset="0"/>
              <a:ea typeface="ヒラギノ角ゴ Pro W3" pitchFamily="-107" charset="-128"/>
              <a:cs typeface="Arial" charset="0"/>
            </a:endParaRPr>
          </a:p>
        </p:txBody>
      </p:sp>
      <p:sp>
        <p:nvSpPr>
          <p:cNvPr id="8" name="Rectangle 7"/>
          <p:cNvSpPr>
            <a:spLocks noChangeArrowheads="1"/>
          </p:cNvSpPr>
          <p:nvPr/>
        </p:nvSpPr>
        <p:spPr bwMode="auto">
          <a:xfrm>
            <a:off x="4115405" y="3009305"/>
            <a:ext cx="9144000" cy="369265"/>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91374" tIns="45687" rIns="91374" bIns="45687">
            <a:spAutoFit/>
          </a:bodyPr>
          <a:lstStyle/>
          <a:p>
            <a:pPr defTabSz="456996">
              <a:defRPr/>
            </a:pPr>
            <a:endParaRPr lang="en-US" dirty="0">
              <a:latin typeface="Arial" charset="0"/>
              <a:ea typeface="ヒラギノ角ゴ Pro W3" pitchFamily="-107" charset="-128"/>
              <a:cs typeface="Arial" charset="0"/>
            </a:endParaRPr>
          </a:p>
        </p:txBody>
      </p:sp>
      <p:sp>
        <p:nvSpPr>
          <p:cNvPr id="2" name="Title 1"/>
          <p:cNvSpPr>
            <a:spLocks noGrp="1"/>
          </p:cNvSpPr>
          <p:nvPr>
            <p:ph type="title"/>
          </p:nvPr>
        </p:nvSpPr>
        <p:spPr>
          <a:xfrm>
            <a:off x="76201" y="281882"/>
            <a:ext cx="8991598" cy="486372"/>
          </a:xfrm>
        </p:spPr>
        <p:txBody>
          <a:bodyPr/>
          <a:lstStyle/>
          <a:p>
            <a:r>
              <a:rPr lang="en-US"/>
              <a:t>Click to edit Master title style</a:t>
            </a:r>
            <a:endParaRPr lang="en-US" dirty="0"/>
          </a:p>
        </p:txBody>
      </p:sp>
      <p:sp>
        <p:nvSpPr>
          <p:cNvPr id="3" name="Content Placeholder 2"/>
          <p:cNvSpPr>
            <a:spLocks noGrp="1"/>
          </p:cNvSpPr>
          <p:nvPr>
            <p:ph idx="1"/>
          </p:nvPr>
        </p:nvSpPr>
        <p:spPr>
          <a:xfrm>
            <a:off x="76201" y="1067100"/>
            <a:ext cx="4423230" cy="5027414"/>
          </a:xfrm>
        </p:spPr>
        <p:txBody>
          <a:bodyPr/>
          <a:lstStyle>
            <a:lvl3pPr>
              <a:defRPr sz="1800"/>
            </a:lvl3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2"/>
          <p:cNvSpPr>
            <a:spLocks noGrp="1"/>
          </p:cNvSpPr>
          <p:nvPr>
            <p:ph idx="10"/>
          </p:nvPr>
        </p:nvSpPr>
        <p:spPr>
          <a:xfrm>
            <a:off x="4644573" y="1071569"/>
            <a:ext cx="4423227" cy="5027414"/>
          </a:xfrm>
        </p:spPr>
        <p:txBody>
          <a:bodyPr/>
          <a:lstStyle>
            <a:lvl3pPr>
              <a:defRPr sz="1800"/>
            </a:lvl3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Footer Placeholder 6"/>
          <p:cNvSpPr>
            <a:spLocks noGrp="1"/>
          </p:cNvSpPr>
          <p:nvPr>
            <p:ph type="ftr" sz="quarter" idx="11"/>
          </p:nvPr>
        </p:nvSpPr>
        <p:spPr/>
        <p:txBody>
          <a:bodyPr/>
          <a:lstStyle>
            <a:lvl1pPr algn="r" eaLnBrk="0" hangingPunct="0">
              <a:lnSpc>
                <a:spcPct val="90000"/>
              </a:lnSpc>
              <a:defRPr sz="1000" smtClean="0">
                <a:solidFill>
                  <a:srgbClr val="064308"/>
                </a:solidFill>
                <a:latin typeface="Arial"/>
                <a:ea typeface="+mn-ea"/>
                <a:cs typeface="Arial"/>
              </a:defRPr>
            </a:lvl1pPr>
          </a:lstStyle>
          <a:p>
            <a:pPr>
              <a:defRPr/>
            </a:pPr>
            <a:r>
              <a:rPr lang="en-US" dirty="0"/>
              <a:t>Nuclear Data</a:t>
            </a:r>
          </a:p>
        </p:txBody>
      </p:sp>
      <p:sp>
        <p:nvSpPr>
          <p:cNvPr id="11" name="Slide Number Placeholder 4"/>
          <p:cNvSpPr>
            <a:spLocks noGrp="1"/>
          </p:cNvSpPr>
          <p:nvPr>
            <p:ph type="sldNum" sz="quarter" idx="12"/>
          </p:nvPr>
        </p:nvSpPr>
        <p:spPr/>
        <p:txBody>
          <a:bodyPr/>
          <a:lstStyle>
            <a:lvl1pPr>
              <a:defRPr/>
            </a:lvl1pPr>
          </a:lstStyle>
          <a:p>
            <a:pPr>
              <a:defRPr/>
            </a:pPr>
            <a:r>
              <a:rPr lang="en-US"/>
              <a:t>, Slide </a:t>
            </a:r>
            <a:fld id="{4F88C639-55E7-4D97-AC8D-4B42A67367B5}" type="slidenum">
              <a:rPr lang="en-US" smtClean="0"/>
              <a:pPr>
                <a:defRPr/>
              </a:pPr>
              <a:t>‹#›</a:t>
            </a:fld>
            <a:endParaRPr lang="en-US" dirty="0"/>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132575"/>
            <a:ext cx="9137923" cy="725425"/>
          </a:xfrm>
          <a:prstGeom prst="rect">
            <a:avLst/>
          </a:prstGeom>
        </p:spPr>
      </p:pic>
      <p:pic>
        <p:nvPicPr>
          <p:cNvPr id="13" name="Picture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6132575"/>
            <a:ext cx="9137923" cy="725425"/>
          </a:xfrm>
          <a:prstGeom prst="rect">
            <a:avLst/>
          </a:prstGeom>
        </p:spPr>
      </p:pic>
    </p:spTree>
    <p:extLst>
      <p:ext uri="{BB962C8B-B14F-4D97-AF65-F5344CB8AC3E}">
        <p14:creationId xmlns:p14="http://schemas.microsoft.com/office/powerpoint/2010/main" val="41285248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Half Horizontal">
    <p:spTree>
      <p:nvGrpSpPr>
        <p:cNvPr id="1" name=""/>
        <p:cNvGrpSpPr/>
        <p:nvPr/>
      </p:nvGrpSpPr>
      <p:grpSpPr>
        <a:xfrm>
          <a:off x="0" y="0"/>
          <a:ext cx="0" cy="0"/>
          <a:chOff x="0" y="0"/>
          <a:chExt cx="0" cy="0"/>
        </a:xfrm>
      </p:grpSpPr>
      <p:pic>
        <p:nvPicPr>
          <p:cNvPr id="6" name="Picture 4" descr="FRIB_ppt_top.jpg"/>
          <p:cNvPicPr>
            <a:picLocks noChangeAspect="1"/>
          </p:cNvPicPr>
          <p:nvPr/>
        </p:nvPicPr>
        <p:blipFill>
          <a:blip r:embed="rId2" cstate="print"/>
          <a:srcRect/>
          <a:stretch>
            <a:fillRect/>
          </a:stretch>
        </p:blipFill>
        <p:spPr bwMode="auto">
          <a:xfrm>
            <a:off x="0" y="0"/>
            <a:ext cx="9144000" cy="1003102"/>
          </a:xfrm>
          <a:prstGeom prst="rect">
            <a:avLst/>
          </a:prstGeom>
          <a:noFill/>
          <a:ln w="9525">
            <a:noFill/>
            <a:miter lim="800000"/>
            <a:headEnd/>
            <a:tailEnd/>
          </a:ln>
        </p:spPr>
      </p:pic>
      <p:sp>
        <p:nvSpPr>
          <p:cNvPr id="7" name="Text Box 5"/>
          <p:cNvSpPr txBox="1">
            <a:spLocks noChangeArrowheads="1"/>
          </p:cNvSpPr>
          <p:nvPr/>
        </p:nvSpPr>
        <p:spPr bwMode="auto">
          <a:xfrm>
            <a:off x="669777" y="1320108"/>
            <a:ext cx="7864929" cy="348490"/>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91374" tIns="45687" rIns="91374" bIns="45687">
            <a:spAutoFit/>
          </a:bodyPr>
          <a:lstStyle/>
          <a:p>
            <a:pPr defTabSz="456996" eaLnBrk="0" hangingPunct="0">
              <a:lnSpc>
                <a:spcPct val="90000"/>
              </a:lnSpc>
              <a:defRPr/>
            </a:pPr>
            <a:endParaRPr lang="en-US" dirty="0">
              <a:latin typeface="Helvetica" pitchFamily="-107" charset="0"/>
              <a:ea typeface="ヒラギノ角ゴ Pro W3" pitchFamily="-107" charset="-128"/>
              <a:cs typeface="Arial" charset="0"/>
            </a:endParaRPr>
          </a:p>
        </p:txBody>
      </p:sp>
      <p:sp>
        <p:nvSpPr>
          <p:cNvPr id="8" name="Rectangle 7"/>
          <p:cNvSpPr>
            <a:spLocks noChangeArrowheads="1"/>
          </p:cNvSpPr>
          <p:nvPr/>
        </p:nvSpPr>
        <p:spPr bwMode="auto">
          <a:xfrm>
            <a:off x="4115405" y="3009305"/>
            <a:ext cx="9144000" cy="369265"/>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91374" tIns="45687" rIns="91374" bIns="45687">
            <a:spAutoFit/>
          </a:bodyPr>
          <a:lstStyle/>
          <a:p>
            <a:pPr defTabSz="456996">
              <a:defRPr/>
            </a:pPr>
            <a:endParaRPr lang="en-US" dirty="0">
              <a:latin typeface="Arial" charset="0"/>
              <a:ea typeface="ヒラギノ角ゴ Pro W3" pitchFamily="-107" charset="-128"/>
              <a:cs typeface="Arial" charset="0"/>
            </a:endParaRPr>
          </a:p>
        </p:txBody>
      </p:sp>
      <p:sp>
        <p:nvSpPr>
          <p:cNvPr id="2" name="Title 1"/>
          <p:cNvSpPr>
            <a:spLocks noGrp="1"/>
          </p:cNvSpPr>
          <p:nvPr>
            <p:ph type="title"/>
          </p:nvPr>
        </p:nvSpPr>
        <p:spPr>
          <a:xfrm>
            <a:off x="76200" y="281882"/>
            <a:ext cx="8991600" cy="486372"/>
          </a:xfrm>
        </p:spPr>
        <p:txBody>
          <a:bodyPr/>
          <a:lstStyle/>
          <a:p>
            <a:r>
              <a:rPr lang="en-US"/>
              <a:t>Click to edit Master title style</a:t>
            </a:r>
            <a:endParaRPr lang="en-US" dirty="0"/>
          </a:p>
        </p:txBody>
      </p:sp>
      <p:sp>
        <p:nvSpPr>
          <p:cNvPr id="3" name="Content Placeholder 2"/>
          <p:cNvSpPr>
            <a:spLocks noGrp="1"/>
          </p:cNvSpPr>
          <p:nvPr>
            <p:ph idx="1"/>
          </p:nvPr>
        </p:nvSpPr>
        <p:spPr>
          <a:xfrm>
            <a:off x="76200" y="1067099"/>
            <a:ext cx="8991604" cy="243333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2"/>
          <p:cNvSpPr>
            <a:spLocks noGrp="1"/>
          </p:cNvSpPr>
          <p:nvPr>
            <p:ph idx="10"/>
          </p:nvPr>
        </p:nvSpPr>
        <p:spPr>
          <a:xfrm>
            <a:off x="76200" y="3581400"/>
            <a:ext cx="8991604" cy="243333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Footer Placeholder 6"/>
          <p:cNvSpPr>
            <a:spLocks noGrp="1"/>
          </p:cNvSpPr>
          <p:nvPr>
            <p:ph type="ftr" sz="quarter" idx="11"/>
          </p:nvPr>
        </p:nvSpPr>
        <p:spPr/>
        <p:txBody>
          <a:bodyPr/>
          <a:lstStyle>
            <a:lvl1pPr algn="r" eaLnBrk="0" hangingPunct="0">
              <a:lnSpc>
                <a:spcPct val="90000"/>
              </a:lnSpc>
              <a:defRPr sz="1000" smtClean="0">
                <a:solidFill>
                  <a:srgbClr val="064308"/>
                </a:solidFill>
                <a:latin typeface="Arial"/>
                <a:ea typeface="+mn-ea"/>
                <a:cs typeface="Arial"/>
              </a:defRPr>
            </a:lvl1pPr>
          </a:lstStyle>
          <a:p>
            <a:pPr>
              <a:defRPr/>
            </a:pPr>
            <a:r>
              <a:rPr lang="en-US" dirty="0"/>
              <a:t>Nuclear Data</a:t>
            </a:r>
          </a:p>
        </p:txBody>
      </p:sp>
      <p:sp>
        <p:nvSpPr>
          <p:cNvPr id="11" name="Slide Number Placeholder 4"/>
          <p:cNvSpPr>
            <a:spLocks noGrp="1"/>
          </p:cNvSpPr>
          <p:nvPr>
            <p:ph type="sldNum" sz="quarter" idx="12"/>
          </p:nvPr>
        </p:nvSpPr>
        <p:spPr/>
        <p:txBody>
          <a:bodyPr/>
          <a:lstStyle>
            <a:lvl1pPr>
              <a:defRPr/>
            </a:lvl1pPr>
          </a:lstStyle>
          <a:p>
            <a:pPr>
              <a:defRPr/>
            </a:pPr>
            <a:r>
              <a:rPr lang="en-US"/>
              <a:t>, Slide </a:t>
            </a:r>
            <a:fld id="{BCDB990A-6268-4898-A641-7F04AAB15EE6}" type="slidenum">
              <a:rPr lang="en-US" smtClean="0"/>
              <a:pPr>
                <a:defRPr/>
              </a:pPr>
              <a:t>‹#›</a:t>
            </a:fld>
            <a:endParaRPr lang="en-US" dirty="0"/>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132575"/>
            <a:ext cx="9137923" cy="725425"/>
          </a:xfrm>
          <a:prstGeom prst="rect">
            <a:avLst/>
          </a:prstGeom>
        </p:spPr>
      </p:pic>
      <p:pic>
        <p:nvPicPr>
          <p:cNvPr id="13" name="Picture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6132575"/>
            <a:ext cx="9137923" cy="725425"/>
          </a:xfrm>
          <a:prstGeom prst="rect">
            <a:avLst/>
          </a:prstGeom>
        </p:spPr>
      </p:pic>
    </p:spTree>
    <p:extLst>
      <p:ext uri="{BB962C8B-B14F-4D97-AF65-F5344CB8AC3E}">
        <p14:creationId xmlns:p14="http://schemas.microsoft.com/office/powerpoint/2010/main" val="6361416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Quarters">
    <p:spTree>
      <p:nvGrpSpPr>
        <p:cNvPr id="1" name=""/>
        <p:cNvGrpSpPr/>
        <p:nvPr/>
      </p:nvGrpSpPr>
      <p:grpSpPr>
        <a:xfrm>
          <a:off x="0" y="0"/>
          <a:ext cx="0" cy="0"/>
          <a:chOff x="0" y="0"/>
          <a:chExt cx="0" cy="0"/>
        </a:xfrm>
      </p:grpSpPr>
      <p:pic>
        <p:nvPicPr>
          <p:cNvPr id="8" name="Picture 4" descr="FRIB_ppt_top.jpg"/>
          <p:cNvPicPr>
            <a:picLocks noChangeAspect="1"/>
          </p:cNvPicPr>
          <p:nvPr/>
        </p:nvPicPr>
        <p:blipFill>
          <a:blip r:embed="rId2" cstate="print"/>
          <a:srcRect/>
          <a:stretch>
            <a:fillRect/>
          </a:stretch>
        </p:blipFill>
        <p:spPr bwMode="auto">
          <a:xfrm>
            <a:off x="0" y="0"/>
            <a:ext cx="9144000" cy="1003102"/>
          </a:xfrm>
          <a:prstGeom prst="rect">
            <a:avLst/>
          </a:prstGeom>
          <a:noFill/>
          <a:ln w="9525">
            <a:noFill/>
            <a:miter lim="800000"/>
            <a:headEnd/>
            <a:tailEnd/>
          </a:ln>
        </p:spPr>
      </p:pic>
      <p:sp>
        <p:nvSpPr>
          <p:cNvPr id="9" name="Text Box 5"/>
          <p:cNvSpPr txBox="1">
            <a:spLocks noChangeArrowheads="1"/>
          </p:cNvSpPr>
          <p:nvPr/>
        </p:nvSpPr>
        <p:spPr bwMode="auto">
          <a:xfrm>
            <a:off x="669777" y="1320108"/>
            <a:ext cx="7864929" cy="348490"/>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91374" tIns="45687" rIns="91374" bIns="45687">
            <a:spAutoFit/>
          </a:bodyPr>
          <a:lstStyle/>
          <a:p>
            <a:pPr defTabSz="456996" eaLnBrk="0" hangingPunct="0">
              <a:lnSpc>
                <a:spcPct val="90000"/>
              </a:lnSpc>
              <a:defRPr/>
            </a:pPr>
            <a:endParaRPr lang="en-US" dirty="0">
              <a:latin typeface="Helvetica" pitchFamily="-107" charset="0"/>
              <a:ea typeface="ヒラギノ角ゴ Pro W3" pitchFamily="-107" charset="-128"/>
              <a:cs typeface="Arial" charset="0"/>
            </a:endParaRPr>
          </a:p>
        </p:txBody>
      </p:sp>
      <p:sp>
        <p:nvSpPr>
          <p:cNvPr id="10" name="Rectangle 9"/>
          <p:cNvSpPr>
            <a:spLocks noChangeArrowheads="1"/>
          </p:cNvSpPr>
          <p:nvPr/>
        </p:nvSpPr>
        <p:spPr bwMode="auto">
          <a:xfrm>
            <a:off x="4115405" y="3009305"/>
            <a:ext cx="9144000" cy="369265"/>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91374" tIns="45687" rIns="91374" bIns="45687">
            <a:spAutoFit/>
          </a:bodyPr>
          <a:lstStyle/>
          <a:p>
            <a:pPr defTabSz="456996">
              <a:defRPr/>
            </a:pPr>
            <a:endParaRPr lang="en-US" dirty="0">
              <a:latin typeface="Arial" charset="0"/>
              <a:ea typeface="ヒラギノ角ゴ Pro W3" pitchFamily="-107" charset="-128"/>
              <a:cs typeface="Arial" charset="0"/>
            </a:endParaRPr>
          </a:p>
        </p:txBody>
      </p:sp>
      <p:sp>
        <p:nvSpPr>
          <p:cNvPr id="2" name="Title 1"/>
          <p:cNvSpPr>
            <a:spLocks noGrp="1"/>
          </p:cNvSpPr>
          <p:nvPr>
            <p:ph type="title"/>
          </p:nvPr>
        </p:nvSpPr>
        <p:spPr>
          <a:xfrm>
            <a:off x="76201" y="281882"/>
            <a:ext cx="8991598" cy="486372"/>
          </a:xfrm>
        </p:spPr>
        <p:txBody>
          <a:bodyPr/>
          <a:lstStyle/>
          <a:p>
            <a:r>
              <a:rPr lang="en-US"/>
              <a:t>Click to edit Master title style</a:t>
            </a:r>
            <a:endParaRPr lang="en-US" dirty="0"/>
          </a:p>
        </p:txBody>
      </p:sp>
      <p:sp>
        <p:nvSpPr>
          <p:cNvPr id="3" name="Content Placeholder 2"/>
          <p:cNvSpPr>
            <a:spLocks noGrp="1"/>
          </p:cNvSpPr>
          <p:nvPr>
            <p:ph idx="1"/>
          </p:nvPr>
        </p:nvSpPr>
        <p:spPr>
          <a:xfrm>
            <a:off x="76201" y="1067099"/>
            <a:ext cx="4419600" cy="243333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2"/>
          <p:cNvSpPr>
            <a:spLocks noGrp="1"/>
          </p:cNvSpPr>
          <p:nvPr>
            <p:ph idx="11"/>
          </p:nvPr>
        </p:nvSpPr>
        <p:spPr>
          <a:xfrm>
            <a:off x="4625530" y="1067099"/>
            <a:ext cx="4442275" cy="243333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idx="12"/>
          </p:nvPr>
        </p:nvSpPr>
        <p:spPr>
          <a:xfrm>
            <a:off x="76206" y="3581400"/>
            <a:ext cx="4419599" cy="243333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2"/>
          <p:cNvSpPr>
            <a:spLocks noGrp="1"/>
          </p:cNvSpPr>
          <p:nvPr>
            <p:ph idx="13"/>
          </p:nvPr>
        </p:nvSpPr>
        <p:spPr>
          <a:xfrm>
            <a:off x="4625530" y="3581400"/>
            <a:ext cx="4442275" cy="243333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Footer Placeholder 6"/>
          <p:cNvSpPr>
            <a:spLocks noGrp="1"/>
          </p:cNvSpPr>
          <p:nvPr>
            <p:ph type="ftr" sz="quarter" idx="14"/>
          </p:nvPr>
        </p:nvSpPr>
        <p:spPr/>
        <p:txBody>
          <a:bodyPr/>
          <a:lstStyle>
            <a:lvl1pPr algn="r" eaLnBrk="0" hangingPunct="0">
              <a:lnSpc>
                <a:spcPct val="90000"/>
              </a:lnSpc>
              <a:defRPr sz="1000" smtClean="0">
                <a:solidFill>
                  <a:srgbClr val="064308"/>
                </a:solidFill>
                <a:latin typeface="Arial"/>
                <a:ea typeface="+mn-ea"/>
                <a:cs typeface="Arial"/>
              </a:defRPr>
            </a:lvl1pPr>
          </a:lstStyle>
          <a:p>
            <a:pPr>
              <a:defRPr/>
            </a:pPr>
            <a:r>
              <a:rPr lang="en-US" dirty="0"/>
              <a:t>Nuclear Data</a:t>
            </a:r>
          </a:p>
        </p:txBody>
      </p:sp>
      <p:sp>
        <p:nvSpPr>
          <p:cNvPr id="15" name="Slide Number Placeholder 4"/>
          <p:cNvSpPr>
            <a:spLocks noGrp="1"/>
          </p:cNvSpPr>
          <p:nvPr>
            <p:ph type="sldNum" sz="quarter" idx="15"/>
          </p:nvPr>
        </p:nvSpPr>
        <p:spPr/>
        <p:txBody>
          <a:bodyPr/>
          <a:lstStyle>
            <a:lvl1pPr>
              <a:defRPr/>
            </a:lvl1pPr>
          </a:lstStyle>
          <a:p>
            <a:pPr>
              <a:defRPr/>
            </a:pPr>
            <a:r>
              <a:rPr lang="en-US"/>
              <a:t>, Slide </a:t>
            </a:r>
            <a:fld id="{74887700-F8AD-4E75-9DA6-99EB4D2760D1}" type="slidenum">
              <a:rPr lang="en-US" smtClean="0"/>
              <a:pPr>
                <a:defRPr/>
              </a:pPr>
              <a:t>‹#›</a:t>
            </a:fld>
            <a:endParaRPr lang="en-US" dirty="0"/>
          </a:p>
        </p:txBody>
      </p:sp>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132575"/>
            <a:ext cx="9137923" cy="725425"/>
          </a:xfrm>
          <a:prstGeom prst="rect">
            <a:avLst/>
          </a:prstGeom>
        </p:spPr>
      </p:pic>
      <p:pic>
        <p:nvPicPr>
          <p:cNvPr id="17" name="Picture 1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6132575"/>
            <a:ext cx="9137923" cy="725425"/>
          </a:xfrm>
          <a:prstGeom prst="rect">
            <a:avLst/>
          </a:prstGeom>
        </p:spPr>
      </p:pic>
    </p:spTree>
    <p:extLst>
      <p:ext uri="{BB962C8B-B14F-4D97-AF65-F5344CB8AC3E}">
        <p14:creationId xmlns:p14="http://schemas.microsoft.com/office/powerpoint/2010/main" val="19487810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pic>
        <p:nvPicPr>
          <p:cNvPr id="4" name="Picture 5" descr="FRIB_ppt_top.jpg"/>
          <p:cNvPicPr>
            <a:picLocks noChangeAspect="1"/>
          </p:cNvPicPr>
          <p:nvPr/>
        </p:nvPicPr>
        <p:blipFill>
          <a:blip r:embed="rId2" cstate="print"/>
          <a:srcRect/>
          <a:stretch>
            <a:fillRect/>
          </a:stretch>
        </p:blipFill>
        <p:spPr bwMode="auto">
          <a:xfrm>
            <a:off x="0" y="0"/>
            <a:ext cx="9144000" cy="1003102"/>
          </a:xfrm>
          <a:prstGeom prst="rect">
            <a:avLst/>
          </a:prstGeom>
          <a:noFill/>
          <a:ln w="9525">
            <a:noFill/>
            <a:miter lim="800000"/>
            <a:headEnd/>
            <a:tailEnd/>
          </a:ln>
        </p:spPr>
      </p:pic>
      <p:sp>
        <p:nvSpPr>
          <p:cNvPr id="5" name="Text Box 5"/>
          <p:cNvSpPr txBox="1">
            <a:spLocks noChangeArrowheads="1"/>
          </p:cNvSpPr>
          <p:nvPr/>
        </p:nvSpPr>
        <p:spPr bwMode="auto">
          <a:xfrm>
            <a:off x="669777" y="1320108"/>
            <a:ext cx="7864929" cy="348490"/>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91374" tIns="45687" rIns="91374" bIns="45687">
            <a:spAutoFit/>
          </a:bodyPr>
          <a:lstStyle/>
          <a:p>
            <a:pPr defTabSz="456996" eaLnBrk="0" hangingPunct="0">
              <a:lnSpc>
                <a:spcPct val="90000"/>
              </a:lnSpc>
              <a:defRPr/>
            </a:pPr>
            <a:endParaRPr lang="en-US" dirty="0">
              <a:latin typeface="Helvetica" pitchFamily="-107" charset="0"/>
              <a:ea typeface="ヒラギノ角ゴ Pro W3" pitchFamily="-107" charset="-128"/>
              <a:cs typeface="Arial" charset="0"/>
            </a:endParaRPr>
          </a:p>
        </p:txBody>
      </p:sp>
      <p:sp>
        <p:nvSpPr>
          <p:cNvPr id="6" name="Rectangle 7"/>
          <p:cNvSpPr>
            <a:spLocks noChangeArrowheads="1"/>
          </p:cNvSpPr>
          <p:nvPr/>
        </p:nvSpPr>
        <p:spPr bwMode="auto">
          <a:xfrm>
            <a:off x="4115405" y="3009305"/>
            <a:ext cx="9144000" cy="369265"/>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91374" tIns="45687" rIns="91374" bIns="45687">
            <a:spAutoFit/>
          </a:bodyPr>
          <a:lstStyle/>
          <a:p>
            <a:pPr defTabSz="456996">
              <a:defRPr/>
            </a:pPr>
            <a:endParaRPr lang="en-US" dirty="0">
              <a:latin typeface="Arial" charset="0"/>
              <a:ea typeface="ヒラギノ角ゴ Pro W3" pitchFamily="-107" charset="-128"/>
              <a:cs typeface="Arial" charset="0"/>
            </a:endParaRPr>
          </a:p>
        </p:txBody>
      </p:sp>
      <p:sp>
        <p:nvSpPr>
          <p:cNvPr id="2" name="Title 1"/>
          <p:cNvSpPr>
            <a:spLocks noGrp="1"/>
          </p:cNvSpPr>
          <p:nvPr>
            <p:ph type="title"/>
          </p:nvPr>
        </p:nvSpPr>
        <p:spPr>
          <a:xfrm>
            <a:off x="76200" y="281882"/>
            <a:ext cx="8991600" cy="486372"/>
          </a:xfrm>
        </p:spPr>
        <p:txBody>
          <a:bodyPr/>
          <a:lstStyle/>
          <a:p>
            <a:r>
              <a:rPr lang="en-US"/>
              <a:t>Click to edit Master title style</a:t>
            </a:r>
            <a:endParaRPr lang="en-US" dirty="0"/>
          </a:p>
        </p:txBody>
      </p:sp>
      <p:sp>
        <p:nvSpPr>
          <p:cNvPr id="7" name="Footer Placeholder 6"/>
          <p:cNvSpPr>
            <a:spLocks noGrp="1"/>
          </p:cNvSpPr>
          <p:nvPr>
            <p:ph type="ftr" sz="quarter" idx="10"/>
          </p:nvPr>
        </p:nvSpPr>
        <p:spPr/>
        <p:txBody>
          <a:bodyPr/>
          <a:lstStyle>
            <a:lvl1pPr algn="r" eaLnBrk="0" hangingPunct="0">
              <a:lnSpc>
                <a:spcPct val="90000"/>
              </a:lnSpc>
              <a:defRPr sz="1000" smtClean="0">
                <a:solidFill>
                  <a:srgbClr val="064308"/>
                </a:solidFill>
                <a:latin typeface="Arial"/>
                <a:ea typeface="+mn-ea"/>
                <a:cs typeface="Arial"/>
              </a:defRPr>
            </a:lvl1pPr>
          </a:lstStyle>
          <a:p>
            <a:pPr>
              <a:defRPr/>
            </a:pPr>
            <a:r>
              <a:rPr lang="en-US" dirty="0"/>
              <a:t>Nuclear Data</a:t>
            </a:r>
          </a:p>
        </p:txBody>
      </p:sp>
      <p:sp>
        <p:nvSpPr>
          <p:cNvPr id="8" name="Slide Number Placeholder 4"/>
          <p:cNvSpPr>
            <a:spLocks noGrp="1"/>
          </p:cNvSpPr>
          <p:nvPr>
            <p:ph type="sldNum" sz="quarter" idx="11"/>
          </p:nvPr>
        </p:nvSpPr>
        <p:spPr/>
        <p:txBody>
          <a:bodyPr/>
          <a:lstStyle>
            <a:lvl1pPr>
              <a:defRPr/>
            </a:lvl1pPr>
          </a:lstStyle>
          <a:p>
            <a:pPr>
              <a:defRPr/>
            </a:pPr>
            <a:r>
              <a:rPr lang="en-US"/>
              <a:t>, Slide </a:t>
            </a:r>
            <a:fld id="{CF988859-7953-4624-98C4-717249B46A15}" type="slidenum">
              <a:rPr lang="en-US" smtClean="0"/>
              <a:pPr>
                <a:defRPr/>
              </a:pPr>
              <a:t>‹#›</a:t>
            </a:fld>
            <a:endParaRPr lang="en-US"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132575"/>
            <a:ext cx="9137923" cy="725425"/>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6132575"/>
            <a:ext cx="9137923" cy="725425"/>
          </a:xfrm>
          <a:prstGeom prst="rect">
            <a:avLst/>
          </a:prstGeom>
        </p:spPr>
      </p:pic>
    </p:spTree>
    <p:extLst>
      <p:ext uri="{BB962C8B-B14F-4D97-AF65-F5344CB8AC3E}">
        <p14:creationId xmlns:p14="http://schemas.microsoft.com/office/powerpoint/2010/main" val="10417640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nk - clean bottom">
    <p:spTree>
      <p:nvGrpSpPr>
        <p:cNvPr id="1" name=""/>
        <p:cNvGrpSpPr/>
        <p:nvPr/>
      </p:nvGrpSpPr>
      <p:grpSpPr>
        <a:xfrm>
          <a:off x="0" y="0"/>
          <a:ext cx="0" cy="0"/>
          <a:chOff x="0" y="0"/>
          <a:chExt cx="0" cy="0"/>
        </a:xfrm>
      </p:grpSpPr>
      <p:pic>
        <p:nvPicPr>
          <p:cNvPr id="4" name="Picture 4" descr="FRIB_ppt_top.jpg"/>
          <p:cNvPicPr>
            <a:picLocks noChangeAspect="1"/>
          </p:cNvPicPr>
          <p:nvPr/>
        </p:nvPicPr>
        <p:blipFill>
          <a:blip r:embed="rId2" cstate="print"/>
          <a:srcRect/>
          <a:stretch>
            <a:fillRect/>
          </a:stretch>
        </p:blipFill>
        <p:spPr bwMode="auto">
          <a:xfrm>
            <a:off x="0" y="0"/>
            <a:ext cx="9144000" cy="1003102"/>
          </a:xfrm>
          <a:prstGeom prst="rect">
            <a:avLst/>
          </a:prstGeom>
          <a:noFill/>
          <a:ln w="9525">
            <a:noFill/>
            <a:miter lim="800000"/>
            <a:headEnd/>
            <a:tailEnd/>
          </a:ln>
        </p:spPr>
      </p:pic>
      <p:sp>
        <p:nvSpPr>
          <p:cNvPr id="5" name="Text Box 5"/>
          <p:cNvSpPr txBox="1">
            <a:spLocks noChangeArrowheads="1"/>
          </p:cNvSpPr>
          <p:nvPr/>
        </p:nvSpPr>
        <p:spPr bwMode="auto">
          <a:xfrm>
            <a:off x="669777" y="1320108"/>
            <a:ext cx="7864929" cy="348490"/>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91374" tIns="45687" rIns="91374" bIns="45687">
            <a:spAutoFit/>
          </a:bodyPr>
          <a:lstStyle/>
          <a:p>
            <a:pPr defTabSz="456996" eaLnBrk="0" hangingPunct="0">
              <a:lnSpc>
                <a:spcPct val="90000"/>
              </a:lnSpc>
              <a:defRPr/>
            </a:pPr>
            <a:endParaRPr lang="en-US" dirty="0">
              <a:latin typeface="Helvetica" pitchFamily="-107" charset="0"/>
              <a:ea typeface="ヒラギノ角ゴ Pro W3" pitchFamily="-107" charset="-128"/>
              <a:cs typeface="Arial" charset="0"/>
            </a:endParaRPr>
          </a:p>
        </p:txBody>
      </p:sp>
      <p:sp>
        <p:nvSpPr>
          <p:cNvPr id="6" name="Rectangle 5"/>
          <p:cNvSpPr>
            <a:spLocks noChangeArrowheads="1"/>
          </p:cNvSpPr>
          <p:nvPr/>
        </p:nvSpPr>
        <p:spPr bwMode="auto">
          <a:xfrm>
            <a:off x="4115405" y="3009305"/>
            <a:ext cx="9144000" cy="369265"/>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91374" tIns="45687" rIns="91374" bIns="45687">
            <a:spAutoFit/>
          </a:bodyPr>
          <a:lstStyle/>
          <a:p>
            <a:pPr defTabSz="456996">
              <a:defRPr/>
            </a:pPr>
            <a:endParaRPr lang="en-US" dirty="0">
              <a:latin typeface="Arial" charset="0"/>
              <a:ea typeface="ヒラギノ角ゴ Pro W3" pitchFamily="-107" charset="-128"/>
              <a:cs typeface="Arial" charset="0"/>
            </a:endParaRPr>
          </a:p>
        </p:txBody>
      </p:sp>
      <p:sp>
        <p:nvSpPr>
          <p:cNvPr id="2" name="Title 1"/>
          <p:cNvSpPr>
            <a:spLocks noGrp="1"/>
          </p:cNvSpPr>
          <p:nvPr>
            <p:ph type="title"/>
          </p:nvPr>
        </p:nvSpPr>
        <p:spPr>
          <a:xfrm>
            <a:off x="76200" y="281882"/>
            <a:ext cx="8991600" cy="486372"/>
          </a:xfrm>
        </p:spPr>
        <p:txBody>
          <a:bodyPr/>
          <a:lstStyle/>
          <a:p>
            <a:r>
              <a:rPr lang="en-US"/>
              <a:t>Click to edit Master title style</a:t>
            </a:r>
            <a:endParaRPr lang="en-US" dirty="0"/>
          </a:p>
        </p:txBody>
      </p:sp>
      <p:sp>
        <p:nvSpPr>
          <p:cNvPr id="7" name="Footer Placeholder 6"/>
          <p:cNvSpPr>
            <a:spLocks noGrp="1"/>
          </p:cNvSpPr>
          <p:nvPr>
            <p:ph type="ftr" sz="quarter" idx="10"/>
          </p:nvPr>
        </p:nvSpPr>
        <p:spPr/>
        <p:txBody>
          <a:bodyPr/>
          <a:lstStyle>
            <a:lvl1pPr algn="r" eaLnBrk="0" hangingPunct="0">
              <a:lnSpc>
                <a:spcPct val="90000"/>
              </a:lnSpc>
              <a:defRPr sz="1000" smtClean="0">
                <a:solidFill>
                  <a:srgbClr val="064308"/>
                </a:solidFill>
                <a:latin typeface="Arial"/>
                <a:ea typeface="+mn-ea"/>
                <a:cs typeface="Arial"/>
              </a:defRPr>
            </a:lvl1pPr>
          </a:lstStyle>
          <a:p>
            <a:pPr>
              <a:defRPr/>
            </a:pPr>
            <a:r>
              <a:rPr lang="en-US" dirty="0"/>
              <a:t>Nuclear Data</a:t>
            </a:r>
          </a:p>
        </p:txBody>
      </p:sp>
      <p:sp>
        <p:nvSpPr>
          <p:cNvPr id="8" name="Slide Number Placeholder 4"/>
          <p:cNvSpPr>
            <a:spLocks noGrp="1"/>
          </p:cNvSpPr>
          <p:nvPr>
            <p:ph type="sldNum" sz="quarter" idx="11"/>
          </p:nvPr>
        </p:nvSpPr>
        <p:spPr/>
        <p:txBody>
          <a:bodyPr/>
          <a:lstStyle>
            <a:lvl1pPr>
              <a:defRPr/>
            </a:lvl1pPr>
          </a:lstStyle>
          <a:p>
            <a:pPr>
              <a:defRPr/>
            </a:pPr>
            <a:r>
              <a:rPr lang="en-US"/>
              <a:t>, Slide </a:t>
            </a:r>
            <a:fld id="{888FC917-2F4D-45AC-AA7A-EF80FFB23A84}" type="slidenum">
              <a:rPr lang="en-US" smtClean="0"/>
              <a:pPr>
                <a:defRPr/>
              </a:pPr>
              <a:t>‹#›</a:t>
            </a:fld>
            <a:endParaRPr lang="en-US" dirty="0"/>
          </a:p>
        </p:txBody>
      </p:sp>
    </p:spTree>
    <p:extLst>
      <p:ext uri="{BB962C8B-B14F-4D97-AF65-F5344CB8AC3E}">
        <p14:creationId xmlns:p14="http://schemas.microsoft.com/office/powerpoint/2010/main" val="26278790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74CB41D-1068-46CA-8574-C105835C06C7}" type="datetimeFigureOut">
              <a:rPr lang="en-US" smtClean="0"/>
              <a:t>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A91CBE-58B3-4A7B-83CE-852CFEE2909A}" type="slidenum">
              <a:rPr lang="en-US" smtClean="0"/>
              <a:t>‹#›</a:t>
            </a:fld>
            <a:endParaRPr lang="en-US"/>
          </a:p>
        </p:txBody>
      </p:sp>
    </p:spTree>
    <p:extLst>
      <p:ext uri="{BB962C8B-B14F-4D97-AF65-F5344CB8AC3E}">
        <p14:creationId xmlns:p14="http://schemas.microsoft.com/office/powerpoint/2010/main" val="37696813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5596" y="75904"/>
            <a:ext cx="8992810" cy="486668"/>
          </a:xfrm>
          <a:prstGeom prst="rect">
            <a:avLst/>
          </a:prstGeom>
          <a:noFill/>
          <a:ln w="12700">
            <a:noFill/>
            <a:miter lim="800000"/>
            <a:headEnd/>
            <a:tailEnd/>
          </a:ln>
        </p:spPr>
        <p:txBody>
          <a:bodyPr vert="horz" wrap="square" lIns="56076" tIns="22431" rIns="56076" bIns="22431" numCol="1" anchor="ctr" anchorCtr="0" compatLnSpc="1">
            <a:prstTxWarp prst="textNoShape">
              <a:avLst/>
            </a:prstTxWarp>
            <a:spAutoFit/>
          </a:bodyPr>
          <a:lstStyle/>
          <a:p>
            <a:pPr lvl="0"/>
            <a:r>
              <a:rPr lang="en-US"/>
              <a:t>Click to edit Master title style</a:t>
            </a:r>
          </a:p>
        </p:txBody>
      </p:sp>
      <p:sp>
        <p:nvSpPr>
          <p:cNvPr id="1027" name="Rectangle 6"/>
          <p:cNvSpPr>
            <a:spLocks noGrp="1" noChangeArrowheads="1"/>
          </p:cNvSpPr>
          <p:nvPr>
            <p:ph type="body" idx="1"/>
          </p:nvPr>
        </p:nvSpPr>
        <p:spPr bwMode="auto">
          <a:xfrm>
            <a:off x="75596" y="1067100"/>
            <a:ext cx="8992810" cy="502741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6"/>
          <p:cNvSpPr>
            <a:spLocks noGrp="1"/>
          </p:cNvSpPr>
          <p:nvPr>
            <p:ph type="ftr" sz="quarter" idx="3"/>
          </p:nvPr>
        </p:nvSpPr>
        <p:spPr>
          <a:xfrm>
            <a:off x="4140680" y="6356450"/>
            <a:ext cx="4241321" cy="364628"/>
          </a:xfrm>
          <a:prstGeom prst="rect">
            <a:avLst/>
          </a:prstGeom>
        </p:spPr>
        <p:txBody>
          <a:bodyPr lIns="0" tIns="45712" rIns="0" bIns="45712" anchor="b"/>
          <a:lstStyle>
            <a:lvl1pPr algn="r" eaLnBrk="0" hangingPunct="0">
              <a:lnSpc>
                <a:spcPct val="90000"/>
              </a:lnSpc>
              <a:defRPr sz="1000" smtClean="0">
                <a:solidFill>
                  <a:srgbClr val="064308"/>
                </a:solidFill>
                <a:latin typeface="Arial"/>
                <a:ea typeface="+mn-ea"/>
                <a:cs typeface="Arial"/>
              </a:defRPr>
            </a:lvl1pPr>
          </a:lstStyle>
          <a:p>
            <a:pPr>
              <a:defRPr/>
            </a:pPr>
            <a:r>
              <a:rPr lang="en-US" dirty="0"/>
              <a:t>Nuclear Data</a:t>
            </a:r>
          </a:p>
        </p:txBody>
      </p:sp>
      <p:sp>
        <p:nvSpPr>
          <p:cNvPr id="9" name="Slide Number Placeholder 4"/>
          <p:cNvSpPr>
            <a:spLocks noGrp="1"/>
          </p:cNvSpPr>
          <p:nvPr>
            <p:ph type="sldNum" sz="quarter" idx="4"/>
          </p:nvPr>
        </p:nvSpPr>
        <p:spPr>
          <a:xfrm>
            <a:off x="8382000" y="6356450"/>
            <a:ext cx="762000" cy="364628"/>
          </a:xfrm>
          <a:prstGeom prst="rect">
            <a:avLst/>
          </a:prstGeom>
        </p:spPr>
        <p:txBody>
          <a:bodyPr vert="horz" wrap="square" lIns="0" tIns="45712" rIns="0" bIns="45712" numCol="1" anchor="b" anchorCtr="0" compatLnSpc="1">
            <a:prstTxWarp prst="textNoShape">
              <a:avLst/>
            </a:prstTxWarp>
          </a:bodyPr>
          <a:lstStyle>
            <a:lvl1pPr eaLnBrk="0" hangingPunct="0">
              <a:lnSpc>
                <a:spcPct val="90000"/>
              </a:lnSpc>
              <a:defRPr sz="1000">
                <a:solidFill>
                  <a:srgbClr val="064308"/>
                </a:solidFill>
                <a:ea typeface="ヒラギノ角ゴ Pro W3" charset="-128"/>
                <a:cs typeface="+mn-cs"/>
              </a:defRPr>
            </a:lvl1pPr>
          </a:lstStyle>
          <a:p>
            <a:pPr>
              <a:defRPr/>
            </a:pPr>
            <a:r>
              <a:rPr lang="en-US"/>
              <a:t>, Slide </a:t>
            </a:r>
            <a:fld id="{D30A2C6D-39BC-4576-856C-8743CF76CCF1}" type="slidenum">
              <a:rPr lang="en-US" smtClean="0"/>
              <a:pPr>
                <a:defRPr/>
              </a:pPr>
              <a:t>‹#›</a:t>
            </a:fld>
            <a:endParaRPr lang="en-US" dirty="0"/>
          </a:p>
        </p:txBody>
      </p:sp>
    </p:spTree>
    <p:extLst>
      <p:ext uri="{BB962C8B-B14F-4D97-AF65-F5344CB8AC3E}">
        <p14:creationId xmlns:p14="http://schemas.microsoft.com/office/powerpoint/2010/main" val="137022923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Lst>
  <p:hf hdr="0" dt="0"/>
  <p:txStyles>
    <p:titleStyle>
      <a:lvl1pPr algn="ctr" defTabSz="803293" rtl="0" eaLnBrk="1" fontAlgn="base" hangingPunct="1">
        <a:lnSpc>
          <a:spcPct val="88000"/>
        </a:lnSpc>
        <a:spcBef>
          <a:spcPct val="0"/>
        </a:spcBef>
        <a:spcAft>
          <a:spcPct val="0"/>
        </a:spcAft>
        <a:defRPr sz="3200" b="1">
          <a:solidFill>
            <a:srgbClr val="064308"/>
          </a:solidFill>
          <a:latin typeface="Arial" charset="0"/>
          <a:ea typeface="ＭＳ Ｐゴシック" pitchFamily="-65" charset="-128"/>
          <a:cs typeface="ＭＳ Ｐゴシック" pitchFamily="-65" charset="-128"/>
        </a:defRPr>
      </a:lvl1pPr>
      <a:lvl2pPr algn="ctr" defTabSz="803293" rtl="0" eaLnBrk="1" fontAlgn="base" hangingPunct="1">
        <a:lnSpc>
          <a:spcPct val="88000"/>
        </a:lnSpc>
        <a:spcBef>
          <a:spcPct val="0"/>
        </a:spcBef>
        <a:spcAft>
          <a:spcPct val="0"/>
        </a:spcAft>
        <a:defRPr sz="3200" b="1">
          <a:solidFill>
            <a:srgbClr val="064308"/>
          </a:solidFill>
          <a:latin typeface="Arial" charset="0"/>
          <a:ea typeface="ＭＳ Ｐゴシック" pitchFamily="-65" charset="-128"/>
          <a:cs typeface="ＭＳ Ｐゴシック" pitchFamily="-65" charset="-128"/>
        </a:defRPr>
      </a:lvl2pPr>
      <a:lvl3pPr algn="ctr" defTabSz="803293" rtl="0" eaLnBrk="1" fontAlgn="base" hangingPunct="1">
        <a:lnSpc>
          <a:spcPct val="88000"/>
        </a:lnSpc>
        <a:spcBef>
          <a:spcPct val="0"/>
        </a:spcBef>
        <a:spcAft>
          <a:spcPct val="0"/>
        </a:spcAft>
        <a:defRPr sz="3200" b="1">
          <a:solidFill>
            <a:srgbClr val="064308"/>
          </a:solidFill>
          <a:latin typeface="Arial" charset="0"/>
          <a:ea typeface="ＭＳ Ｐゴシック" pitchFamily="-65" charset="-128"/>
          <a:cs typeface="ＭＳ Ｐゴシック" pitchFamily="-65" charset="-128"/>
        </a:defRPr>
      </a:lvl3pPr>
      <a:lvl4pPr algn="ctr" defTabSz="803293" rtl="0" eaLnBrk="1" fontAlgn="base" hangingPunct="1">
        <a:lnSpc>
          <a:spcPct val="88000"/>
        </a:lnSpc>
        <a:spcBef>
          <a:spcPct val="0"/>
        </a:spcBef>
        <a:spcAft>
          <a:spcPct val="0"/>
        </a:spcAft>
        <a:defRPr sz="3200" b="1">
          <a:solidFill>
            <a:srgbClr val="064308"/>
          </a:solidFill>
          <a:latin typeface="Arial" charset="0"/>
          <a:ea typeface="ＭＳ Ｐゴシック" pitchFamily="-65" charset="-128"/>
          <a:cs typeface="ＭＳ Ｐゴシック" pitchFamily="-65" charset="-128"/>
        </a:defRPr>
      </a:lvl4pPr>
      <a:lvl5pPr algn="ctr" defTabSz="803293" rtl="0" eaLnBrk="1" fontAlgn="base" hangingPunct="1">
        <a:lnSpc>
          <a:spcPct val="88000"/>
        </a:lnSpc>
        <a:spcBef>
          <a:spcPct val="0"/>
        </a:spcBef>
        <a:spcAft>
          <a:spcPct val="0"/>
        </a:spcAft>
        <a:defRPr sz="3200" b="1">
          <a:solidFill>
            <a:srgbClr val="064308"/>
          </a:solidFill>
          <a:latin typeface="Arial" charset="0"/>
          <a:ea typeface="ＭＳ Ｐゴシック" pitchFamily="-65" charset="-128"/>
          <a:cs typeface="ＭＳ Ｐゴシック" pitchFamily="-65" charset="-128"/>
        </a:defRPr>
      </a:lvl5pPr>
      <a:lvl6pPr marL="457036" algn="ctr" defTabSz="807750" rtl="0" eaLnBrk="1" fontAlgn="base" hangingPunct="1">
        <a:lnSpc>
          <a:spcPct val="88000"/>
        </a:lnSpc>
        <a:spcBef>
          <a:spcPct val="0"/>
        </a:spcBef>
        <a:spcAft>
          <a:spcPct val="0"/>
        </a:spcAft>
        <a:defRPr sz="3200" b="1">
          <a:solidFill>
            <a:srgbClr val="064308"/>
          </a:solidFill>
          <a:latin typeface="Arial" charset="0"/>
          <a:ea typeface="Arial" charset="0"/>
          <a:cs typeface="Arial" charset="0"/>
        </a:defRPr>
      </a:lvl6pPr>
      <a:lvl7pPr marL="914074" algn="ctr" defTabSz="807750" rtl="0" eaLnBrk="1" fontAlgn="base" hangingPunct="1">
        <a:lnSpc>
          <a:spcPct val="88000"/>
        </a:lnSpc>
        <a:spcBef>
          <a:spcPct val="0"/>
        </a:spcBef>
        <a:spcAft>
          <a:spcPct val="0"/>
        </a:spcAft>
        <a:defRPr sz="3200" b="1">
          <a:solidFill>
            <a:srgbClr val="064308"/>
          </a:solidFill>
          <a:latin typeface="Arial" charset="0"/>
          <a:ea typeface="Arial" charset="0"/>
          <a:cs typeface="Arial" charset="0"/>
        </a:defRPr>
      </a:lvl7pPr>
      <a:lvl8pPr marL="1371109" algn="ctr" defTabSz="807750" rtl="0" eaLnBrk="1" fontAlgn="base" hangingPunct="1">
        <a:lnSpc>
          <a:spcPct val="88000"/>
        </a:lnSpc>
        <a:spcBef>
          <a:spcPct val="0"/>
        </a:spcBef>
        <a:spcAft>
          <a:spcPct val="0"/>
        </a:spcAft>
        <a:defRPr sz="3200" b="1">
          <a:solidFill>
            <a:srgbClr val="064308"/>
          </a:solidFill>
          <a:latin typeface="Arial" charset="0"/>
          <a:ea typeface="Arial" charset="0"/>
          <a:cs typeface="Arial" charset="0"/>
        </a:defRPr>
      </a:lvl8pPr>
      <a:lvl9pPr marL="1828148" algn="ctr" defTabSz="807750" rtl="0" eaLnBrk="1" fontAlgn="base" hangingPunct="1">
        <a:lnSpc>
          <a:spcPct val="88000"/>
        </a:lnSpc>
        <a:spcBef>
          <a:spcPct val="0"/>
        </a:spcBef>
        <a:spcAft>
          <a:spcPct val="0"/>
        </a:spcAft>
        <a:defRPr sz="3200" b="1">
          <a:solidFill>
            <a:srgbClr val="064308"/>
          </a:solidFill>
          <a:latin typeface="Arial" charset="0"/>
          <a:ea typeface="Arial" charset="0"/>
          <a:cs typeface="Arial" charset="0"/>
        </a:defRPr>
      </a:lvl9pPr>
    </p:titleStyle>
    <p:bodyStyle>
      <a:lvl1pPr marL="180178" indent="-180178" algn="l" defTabSz="803293" rtl="0" eaLnBrk="1" fontAlgn="base" hangingPunct="1">
        <a:lnSpc>
          <a:spcPct val="90000"/>
        </a:lnSpc>
        <a:spcBef>
          <a:spcPts val="1206"/>
        </a:spcBef>
        <a:spcAft>
          <a:spcPct val="0"/>
        </a:spcAft>
        <a:buSzPct val="100000"/>
        <a:buFont typeface="Wingdings" pitchFamily="2" charset="2"/>
        <a:buChar char="§"/>
        <a:defRPr sz="2200">
          <a:solidFill>
            <a:srgbClr val="064308"/>
          </a:solidFill>
          <a:latin typeface="Arial" charset="0"/>
          <a:ea typeface="ＭＳ Ｐゴシック" pitchFamily="-65" charset="-128"/>
          <a:cs typeface="ＭＳ Ｐゴシック" pitchFamily="-65" charset="-128"/>
        </a:defRPr>
      </a:lvl1pPr>
      <a:lvl2pPr marL="363359" indent="-151650" algn="l" defTabSz="803293" rtl="0" eaLnBrk="1" fontAlgn="base" hangingPunct="1">
        <a:lnSpc>
          <a:spcPct val="90000"/>
        </a:lnSpc>
        <a:spcBef>
          <a:spcPts val="201"/>
        </a:spcBef>
        <a:spcAft>
          <a:spcPct val="0"/>
        </a:spcAft>
        <a:buSzPct val="100000"/>
        <a:buFont typeface="Arial" pitchFamily="34" charset="0"/>
        <a:buChar char="•"/>
        <a:defRPr sz="2000">
          <a:solidFill>
            <a:schemeClr val="tx1"/>
          </a:solidFill>
          <a:latin typeface="Arial" charset="0"/>
          <a:ea typeface="ＭＳ Ｐゴシック" charset="-128"/>
          <a:cs typeface="ＭＳ Ｐゴシック"/>
        </a:defRPr>
      </a:lvl2pPr>
      <a:lvl3pPr marL="591584" indent="-160658" algn="l" defTabSz="803293" rtl="0" eaLnBrk="1" fontAlgn="base" hangingPunct="1">
        <a:lnSpc>
          <a:spcPct val="90000"/>
        </a:lnSpc>
        <a:spcBef>
          <a:spcPts val="201"/>
        </a:spcBef>
        <a:spcAft>
          <a:spcPct val="0"/>
        </a:spcAft>
        <a:buSzPct val="100000"/>
        <a:buFont typeface="Lucida Grande" charset="0"/>
        <a:buChar char="»"/>
        <a:defRPr>
          <a:solidFill>
            <a:schemeClr val="tx1"/>
          </a:solidFill>
          <a:latin typeface="Arial" charset="0"/>
          <a:ea typeface="ヒラギノ角ゴ Pro W3" pitchFamily="-111" charset="-128"/>
          <a:cs typeface="ヒラギノ角ゴ Pro W3" pitchFamily="-111" charset="-128"/>
        </a:defRPr>
      </a:lvl3pPr>
      <a:lvl4pPr marL="728219" indent="-133632" algn="l" defTabSz="803293" rtl="0" eaLnBrk="1" fontAlgn="base" hangingPunct="1">
        <a:lnSpc>
          <a:spcPct val="90000"/>
        </a:lnSpc>
        <a:spcBef>
          <a:spcPts val="201"/>
        </a:spcBef>
        <a:spcAft>
          <a:spcPct val="0"/>
        </a:spcAft>
        <a:buClr>
          <a:srgbClr val="999999"/>
        </a:buClr>
        <a:buSzPct val="100000"/>
        <a:buFont typeface="Arial" pitchFamily="34" charset="0"/>
        <a:buChar char="•"/>
        <a:defRPr sz="1600">
          <a:solidFill>
            <a:schemeClr val="tx1"/>
          </a:solidFill>
          <a:latin typeface="+mn-lt"/>
          <a:ea typeface="ヒラギノ角ゴ Pro W3" pitchFamily="-111" charset="-128"/>
          <a:cs typeface="ヒラギノ角ゴ Pro W3"/>
        </a:defRPr>
      </a:lvl4pPr>
      <a:lvl5pPr marL="1002991" indent="-180178" algn="l" defTabSz="803293" rtl="0" eaLnBrk="1" fontAlgn="base" hangingPunct="1">
        <a:lnSpc>
          <a:spcPct val="90000"/>
        </a:lnSpc>
        <a:spcBef>
          <a:spcPts val="201"/>
        </a:spcBef>
        <a:spcAft>
          <a:spcPct val="0"/>
        </a:spcAft>
        <a:buClr>
          <a:srgbClr val="999999"/>
        </a:buClr>
        <a:buSzPct val="100000"/>
        <a:buFont typeface="Lucida Grande" charset="0"/>
        <a:buChar char="»"/>
        <a:defRPr sz="1400">
          <a:solidFill>
            <a:schemeClr val="tx1"/>
          </a:solidFill>
          <a:latin typeface="+mn-lt"/>
          <a:ea typeface="ヒラギノ角ゴ Pro W3" pitchFamily="-111" charset="-128"/>
          <a:cs typeface="ヒラギノ角ゴ Pro W3"/>
        </a:defRPr>
      </a:lvl5pPr>
      <a:lvl6pPr marL="2223294" indent="-150759" algn="l" defTabSz="807750" rtl="0" eaLnBrk="1" fontAlgn="base" hangingPunct="1">
        <a:lnSpc>
          <a:spcPct val="90000"/>
        </a:lnSpc>
        <a:spcBef>
          <a:spcPct val="10000"/>
        </a:spcBef>
        <a:spcAft>
          <a:spcPct val="0"/>
        </a:spcAft>
        <a:buSzPct val="100000"/>
        <a:buChar char="–"/>
        <a:defRPr sz="1300">
          <a:solidFill>
            <a:schemeClr val="tx1"/>
          </a:solidFill>
          <a:latin typeface="Helvetica" charset="0"/>
          <a:ea typeface="+mn-ea"/>
          <a:cs typeface="+mn-cs"/>
        </a:defRPr>
      </a:lvl6pPr>
      <a:lvl7pPr marL="2680333" indent="-150759" algn="l" defTabSz="807750" rtl="0" eaLnBrk="1" fontAlgn="base" hangingPunct="1">
        <a:lnSpc>
          <a:spcPct val="90000"/>
        </a:lnSpc>
        <a:spcBef>
          <a:spcPct val="10000"/>
        </a:spcBef>
        <a:spcAft>
          <a:spcPct val="0"/>
        </a:spcAft>
        <a:buSzPct val="100000"/>
        <a:buChar char="–"/>
        <a:defRPr sz="1300">
          <a:solidFill>
            <a:schemeClr val="tx1"/>
          </a:solidFill>
          <a:latin typeface="Helvetica" charset="0"/>
          <a:ea typeface="+mn-ea"/>
          <a:cs typeface="+mn-cs"/>
        </a:defRPr>
      </a:lvl7pPr>
      <a:lvl8pPr marL="3137372" indent="-150759" algn="l" defTabSz="807750" rtl="0" eaLnBrk="1" fontAlgn="base" hangingPunct="1">
        <a:lnSpc>
          <a:spcPct val="90000"/>
        </a:lnSpc>
        <a:spcBef>
          <a:spcPct val="10000"/>
        </a:spcBef>
        <a:spcAft>
          <a:spcPct val="0"/>
        </a:spcAft>
        <a:buSzPct val="100000"/>
        <a:buChar char="–"/>
        <a:defRPr sz="1300">
          <a:solidFill>
            <a:schemeClr val="tx1"/>
          </a:solidFill>
          <a:latin typeface="Helvetica" charset="0"/>
          <a:ea typeface="+mn-ea"/>
          <a:cs typeface="+mn-cs"/>
        </a:defRPr>
      </a:lvl8pPr>
      <a:lvl9pPr marL="3594407" indent="-150759" algn="l" defTabSz="807750" rtl="0" eaLnBrk="1" fontAlgn="base" hangingPunct="1">
        <a:lnSpc>
          <a:spcPct val="90000"/>
        </a:lnSpc>
        <a:spcBef>
          <a:spcPct val="10000"/>
        </a:spcBef>
        <a:spcAft>
          <a:spcPct val="0"/>
        </a:spcAft>
        <a:buSzPct val="100000"/>
        <a:buChar char="–"/>
        <a:defRPr sz="1300">
          <a:solidFill>
            <a:schemeClr val="tx1"/>
          </a:solidFill>
          <a:latin typeface="Helvetica" charset="0"/>
          <a:ea typeface="+mn-ea"/>
          <a:cs typeface="+mn-cs"/>
        </a:defRPr>
      </a:lvl9pPr>
    </p:bodyStyle>
    <p:otherStyle>
      <a:defPPr>
        <a:defRPr lang="en-US"/>
      </a:defPPr>
      <a:lvl1pPr marL="0" algn="l" defTabSz="914074" rtl="0" eaLnBrk="1" latinLnBrk="0" hangingPunct="1">
        <a:defRPr sz="1800" kern="1200">
          <a:solidFill>
            <a:schemeClr val="tx1"/>
          </a:solidFill>
          <a:latin typeface="+mn-lt"/>
          <a:ea typeface="+mn-ea"/>
          <a:cs typeface="+mn-cs"/>
        </a:defRPr>
      </a:lvl1pPr>
      <a:lvl2pPr marL="457036" algn="l" defTabSz="914074" rtl="0" eaLnBrk="1" latinLnBrk="0" hangingPunct="1">
        <a:defRPr sz="1800" kern="1200">
          <a:solidFill>
            <a:schemeClr val="tx1"/>
          </a:solidFill>
          <a:latin typeface="+mn-lt"/>
          <a:ea typeface="+mn-ea"/>
          <a:cs typeface="+mn-cs"/>
        </a:defRPr>
      </a:lvl2pPr>
      <a:lvl3pPr marL="914074" algn="l" defTabSz="914074" rtl="0" eaLnBrk="1" latinLnBrk="0" hangingPunct="1">
        <a:defRPr sz="1800" kern="1200">
          <a:solidFill>
            <a:schemeClr val="tx1"/>
          </a:solidFill>
          <a:latin typeface="+mn-lt"/>
          <a:ea typeface="+mn-ea"/>
          <a:cs typeface="+mn-cs"/>
        </a:defRPr>
      </a:lvl3pPr>
      <a:lvl4pPr marL="1371109" algn="l" defTabSz="914074" rtl="0" eaLnBrk="1" latinLnBrk="0" hangingPunct="1">
        <a:defRPr sz="1800" kern="1200">
          <a:solidFill>
            <a:schemeClr val="tx1"/>
          </a:solidFill>
          <a:latin typeface="+mn-lt"/>
          <a:ea typeface="+mn-ea"/>
          <a:cs typeface="+mn-cs"/>
        </a:defRPr>
      </a:lvl4pPr>
      <a:lvl5pPr marL="1828148" algn="l" defTabSz="914074" rtl="0" eaLnBrk="1" latinLnBrk="0" hangingPunct="1">
        <a:defRPr sz="1800" kern="1200">
          <a:solidFill>
            <a:schemeClr val="tx1"/>
          </a:solidFill>
          <a:latin typeface="+mn-lt"/>
          <a:ea typeface="+mn-ea"/>
          <a:cs typeface="+mn-cs"/>
        </a:defRPr>
      </a:lvl5pPr>
      <a:lvl6pPr marL="2285186" algn="l" defTabSz="914074" rtl="0" eaLnBrk="1" latinLnBrk="0" hangingPunct="1">
        <a:defRPr sz="1800" kern="1200">
          <a:solidFill>
            <a:schemeClr val="tx1"/>
          </a:solidFill>
          <a:latin typeface="+mn-lt"/>
          <a:ea typeface="+mn-ea"/>
          <a:cs typeface="+mn-cs"/>
        </a:defRPr>
      </a:lvl6pPr>
      <a:lvl7pPr marL="2742224" algn="l" defTabSz="914074" rtl="0" eaLnBrk="1" latinLnBrk="0" hangingPunct="1">
        <a:defRPr sz="1800" kern="1200">
          <a:solidFill>
            <a:schemeClr val="tx1"/>
          </a:solidFill>
          <a:latin typeface="+mn-lt"/>
          <a:ea typeface="+mn-ea"/>
          <a:cs typeface="+mn-cs"/>
        </a:defRPr>
      </a:lvl7pPr>
      <a:lvl8pPr marL="3199260" algn="l" defTabSz="914074" rtl="0" eaLnBrk="1" latinLnBrk="0" hangingPunct="1">
        <a:defRPr sz="1800" kern="1200">
          <a:solidFill>
            <a:schemeClr val="tx1"/>
          </a:solidFill>
          <a:latin typeface="+mn-lt"/>
          <a:ea typeface="+mn-ea"/>
          <a:cs typeface="+mn-cs"/>
        </a:defRPr>
      </a:lvl8pPr>
      <a:lvl9pPr marL="3656296" algn="l" defTabSz="914074"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hyperlink" Target="https://wikihost.frib.msu.edu/pxct/lib/exe/fetch.php?media=logft_2025go00_23mg.pdf"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s://wikihost.frib.msu.edu/pxct/lib/exe/fetch.php?media=java_gtol_2025go00_22na.pdf"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s://doi.org/10.1103/PhysRevC.76.015803"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github.com/IAEA-NSDDNetwork/ConsistencyCheck/blob/main/AverageTool.jar" TargetMode="External"/><Relationship Id="rId2" Type="http://schemas.openxmlformats.org/officeDocument/2006/relationships/hyperlink" Target="https://doi.org/10.2172/2318468"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hyperlink" Target="https://github.com/IAEA-NSDDNetwork/RadiationReport"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s://wikihost.frib.msu.edu/pxct/lib/exe/fetch.php?media=logft_2025bu00_31s.pdf" TargetMode="External"/><Relationship Id="rId2" Type="http://schemas.openxmlformats.org/officeDocument/2006/relationships/hyperlink" Target="https://wikihost.frib.msu.edu/pxct/lib/exe/fetch.php?media=output_2025bu00_30p.pdf"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cid:image003.png@01DB772D.DB3970D0" TargetMode="External"/><Relationship Id="rId7" Type="http://schemas.openxmlformats.org/officeDocument/2006/relationships/image" Target="cid:image001.png@01DB772D.99C72340" TargetMode="External"/><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cid:image005.png@01DB7730.3A9DD780" TargetMode="External"/><Relationship Id="rId4" Type="http://schemas.openxmlformats.org/officeDocument/2006/relationships/image" Target="../media/image17.png"/></Relationships>
</file>

<file path=ppt/slides/_rels/slide3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https://wikihost.frib.msu.edu/pxct/lib/exe/fetch.php?media=glsc_combined_2025go00_23mg.pdf"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2C12A-DCB6-4F2C-97C4-133FF7246066}"/>
              </a:ext>
            </a:extLst>
          </p:cNvPr>
          <p:cNvSpPr>
            <a:spLocks noGrp="1"/>
          </p:cNvSpPr>
          <p:nvPr>
            <p:ph type="ctrTitle"/>
          </p:nvPr>
        </p:nvSpPr>
        <p:spPr>
          <a:xfrm>
            <a:off x="685800" y="2733372"/>
            <a:ext cx="7772400" cy="776591"/>
          </a:xfrm>
        </p:spPr>
        <p:txBody>
          <a:bodyPr/>
          <a:lstStyle/>
          <a:p>
            <a:r>
              <a:rPr lang="en-US" altLang="zh-CN" sz="5400" b="0" dirty="0"/>
              <a:t>E17023</a:t>
            </a:r>
            <a:endParaRPr lang="en-US" sz="5400" b="0" dirty="0"/>
          </a:p>
        </p:txBody>
      </p:sp>
      <p:sp>
        <p:nvSpPr>
          <p:cNvPr id="3" name="Subtitle 2">
            <a:extLst>
              <a:ext uri="{FF2B5EF4-FFF2-40B4-BE49-F238E27FC236}">
                <a16:creationId xmlns:a16="http://schemas.microsoft.com/office/drawing/2014/main" id="{90BDAA34-1AA0-40C9-88EA-14EC0CD87C7C}"/>
              </a:ext>
            </a:extLst>
          </p:cNvPr>
          <p:cNvSpPr>
            <a:spLocks noGrp="1"/>
          </p:cNvSpPr>
          <p:nvPr>
            <p:ph type="subTitle" idx="1"/>
          </p:nvPr>
        </p:nvSpPr>
        <p:spPr/>
        <p:txBody>
          <a:bodyPr/>
          <a:lstStyle/>
          <a:p>
            <a:r>
              <a:rPr lang="en-US" baseline="30000" dirty="0"/>
              <a:t>23</a:t>
            </a:r>
            <a:r>
              <a:rPr lang="en-US" dirty="0"/>
              <a:t>Al decay with GADGET-I</a:t>
            </a:r>
          </a:p>
          <a:p>
            <a:r>
              <a:rPr lang="en-US" dirty="0"/>
              <a:t>2025Go00</a:t>
            </a:r>
          </a:p>
        </p:txBody>
      </p:sp>
    </p:spTree>
    <p:extLst>
      <p:ext uri="{BB962C8B-B14F-4D97-AF65-F5344CB8AC3E}">
        <p14:creationId xmlns:p14="http://schemas.microsoft.com/office/powerpoint/2010/main" val="41717903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01A1BE4F-1116-4EE7-926D-931B7E7DBD0E}"/>
              </a:ext>
            </a:extLst>
          </p:cNvPr>
          <p:cNvSpPr>
            <a:spLocks noGrp="1"/>
          </p:cNvSpPr>
          <p:nvPr>
            <p:ph idx="1"/>
          </p:nvPr>
        </p:nvSpPr>
        <p:spPr/>
        <p:txBody>
          <a:bodyPr/>
          <a:lstStyle/>
          <a:p>
            <a:r>
              <a:rPr lang="en-US" altLang="zh-CN" dirty="0"/>
              <a:t>With </a:t>
            </a:r>
            <a:r>
              <a:rPr lang="en-US" altLang="zh-CN" dirty="0" err="1"/>
              <a:t>Itay's</a:t>
            </a:r>
            <a:r>
              <a:rPr lang="en-US" altLang="zh-CN" dirty="0"/>
              <a:t> </a:t>
            </a:r>
            <a:r>
              <a:rPr lang="en-US" altLang="zh-CN" i="1" dirty="0"/>
              <a:t>E</a:t>
            </a:r>
            <a:r>
              <a:rPr lang="en-US" altLang="zh-CN" i="1" baseline="-25000" dirty="0"/>
              <a:t>x</a:t>
            </a:r>
            <a:r>
              <a:rPr lang="en-US" altLang="zh-CN" i="1" dirty="0"/>
              <a:t>,</a:t>
            </a:r>
            <a:r>
              <a:rPr lang="en-US" altLang="zh-CN" dirty="0"/>
              <a:t> </a:t>
            </a:r>
            <a:r>
              <a:rPr lang="en-US" altLang="zh-CN" i="1" dirty="0"/>
              <a:t>β</a:t>
            </a:r>
            <a:r>
              <a:rPr lang="en-US" altLang="zh-CN" dirty="0"/>
              <a:t>-feeding intensities, log </a:t>
            </a:r>
            <a:r>
              <a:rPr lang="en-US" altLang="zh-CN" i="1" dirty="0"/>
              <a:t>ft</a:t>
            </a:r>
            <a:r>
              <a:rPr lang="en-US" altLang="zh-CN" dirty="0"/>
              <a:t> values, and decay schemes:</a:t>
            </a:r>
          </a:p>
          <a:p>
            <a:endParaRPr lang="en-US" sz="2000" dirty="0">
              <a:hlinkClick r:id="rId3"/>
            </a:endParaRPr>
          </a:p>
          <a:p>
            <a:r>
              <a:rPr lang="en-US" sz="2000" dirty="0">
                <a:hlinkClick r:id="rId3"/>
              </a:rPr>
              <a:t>https://wikihost.frib.msu.edu/pxct/lib/exe/fetch.php?media=logft_2025go00_23mg.pdf</a:t>
            </a:r>
            <a:endParaRPr lang="en-US" sz="2000" dirty="0"/>
          </a:p>
          <a:p>
            <a:endParaRPr lang="en-US" sz="2000" dirty="0"/>
          </a:p>
          <a:p>
            <a:r>
              <a:rPr lang="en-US" sz="2000" dirty="0">
                <a:hlinkClick r:id="rId4"/>
              </a:rPr>
              <a:t>https://wikihost.frib.msu.edu/pxct/lib/exe/fetch.php?media=java_gtol_2025go00_22na.pdf</a:t>
            </a:r>
            <a:endParaRPr lang="en-US" sz="2000" dirty="0"/>
          </a:p>
        </p:txBody>
      </p:sp>
      <p:sp>
        <p:nvSpPr>
          <p:cNvPr id="3" name="Title 2">
            <a:extLst>
              <a:ext uri="{FF2B5EF4-FFF2-40B4-BE49-F238E27FC236}">
                <a16:creationId xmlns:a16="http://schemas.microsoft.com/office/drawing/2014/main" id="{1D25B8F1-01C9-489B-BB3F-9CD016E500A4}"/>
              </a:ext>
            </a:extLst>
          </p:cNvPr>
          <p:cNvSpPr>
            <a:spLocks noGrp="1"/>
          </p:cNvSpPr>
          <p:nvPr>
            <p:ph type="title"/>
          </p:nvPr>
        </p:nvSpPr>
        <p:spPr/>
        <p:txBody>
          <a:bodyPr/>
          <a:lstStyle/>
          <a:p>
            <a:r>
              <a:rPr lang="en-US" dirty="0"/>
              <a:t>2025</a:t>
            </a:r>
            <a:r>
              <a:rPr lang="en-US" altLang="zh-CN" dirty="0"/>
              <a:t>GO00 </a:t>
            </a:r>
            <a:r>
              <a:rPr lang="en-US" altLang="zh-CN" i="1" dirty="0"/>
              <a:t>I</a:t>
            </a:r>
            <a:r>
              <a:rPr lang="en-US" altLang="zh-CN" i="1" baseline="-25000" dirty="0"/>
              <a:t>β</a:t>
            </a:r>
            <a:r>
              <a:rPr lang="en-US" altLang="zh-CN" dirty="0"/>
              <a:t>(</a:t>
            </a:r>
            <a:r>
              <a:rPr lang="en-US" altLang="zh-CN" baseline="30000" dirty="0"/>
              <a:t>23</a:t>
            </a:r>
            <a:r>
              <a:rPr lang="en-US" altLang="zh-CN" dirty="0"/>
              <a:t>Mg) and log </a:t>
            </a:r>
            <a:r>
              <a:rPr lang="en-US" altLang="zh-CN" i="1" dirty="0"/>
              <a:t>ft</a:t>
            </a:r>
            <a:endParaRPr lang="en-US" i="1" dirty="0"/>
          </a:p>
        </p:txBody>
      </p:sp>
      <p:sp>
        <p:nvSpPr>
          <p:cNvPr id="4" name="Footer Placeholder 3">
            <a:extLst>
              <a:ext uri="{FF2B5EF4-FFF2-40B4-BE49-F238E27FC236}">
                <a16:creationId xmlns:a16="http://schemas.microsoft.com/office/drawing/2014/main" id="{5DBC0B89-67A1-41DA-AE4F-4C359983477E}"/>
              </a:ext>
            </a:extLst>
          </p:cNvPr>
          <p:cNvSpPr>
            <a:spLocks noGrp="1"/>
          </p:cNvSpPr>
          <p:nvPr>
            <p:ph type="ftr" sz="quarter" idx="10"/>
          </p:nvPr>
        </p:nvSpPr>
        <p:spPr/>
        <p:txBody>
          <a:bodyPr/>
          <a:lstStyle/>
          <a:p>
            <a:pPr marL="0" marR="0" lvl="0" indent="0" algn="r" defTabSz="457200" rtl="0" eaLnBrk="0" fontAlgn="base" latinLnBrk="0" hangingPunct="0">
              <a:lnSpc>
                <a:spcPct val="9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64308"/>
                </a:solidFill>
                <a:effectLst/>
                <a:uLnTx/>
                <a:uFillTx/>
                <a:latin typeface="Arial"/>
                <a:ea typeface="+mn-ea"/>
                <a:cs typeface="Arial"/>
              </a:rPr>
              <a:t>Nuclear Data</a:t>
            </a:r>
            <a:endParaRPr kumimoji="0" lang="en-US" sz="1000" b="0" i="0" u="none" strike="noStrike" kern="1200" cap="none" spc="0" normalizeH="0" baseline="0" noProof="0" dirty="0">
              <a:ln>
                <a:noFill/>
              </a:ln>
              <a:solidFill>
                <a:srgbClr val="064308"/>
              </a:solidFill>
              <a:effectLst/>
              <a:uLnTx/>
              <a:uFillTx/>
              <a:latin typeface="Arial"/>
              <a:ea typeface="+mn-ea"/>
              <a:cs typeface="Arial"/>
            </a:endParaRPr>
          </a:p>
        </p:txBody>
      </p:sp>
      <p:sp>
        <p:nvSpPr>
          <p:cNvPr id="5" name="Slide Number Placeholder 4">
            <a:extLst>
              <a:ext uri="{FF2B5EF4-FFF2-40B4-BE49-F238E27FC236}">
                <a16:creationId xmlns:a16="http://schemas.microsoft.com/office/drawing/2014/main" id="{5095925A-3E93-4470-A606-1B3689FF2A2C}"/>
              </a:ext>
            </a:extLst>
          </p:cNvPr>
          <p:cNvSpPr>
            <a:spLocks noGrp="1"/>
          </p:cNvSpPr>
          <p:nvPr>
            <p:ph type="sldNum" sz="quarter" idx="11"/>
          </p:nvPr>
        </p:nvSpPr>
        <p:spPr/>
        <p:txBody>
          <a:bodyPr/>
          <a:lstStyle/>
          <a:p>
            <a:pPr marL="0" marR="0" lvl="0" indent="0" algn="l" defTabSz="457200" rtl="0" eaLnBrk="0" fontAlgn="base" latinLnBrk="0" hangingPunct="0">
              <a:lnSpc>
                <a:spcPct val="9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64308"/>
                </a:solidFill>
                <a:effectLst/>
                <a:uLnTx/>
                <a:uFillTx/>
                <a:latin typeface="Arial" pitchFamily="34" charset="0"/>
                <a:ea typeface="ヒラギノ角ゴ Pro W3" charset="-128"/>
                <a:cs typeface="+mn-cs"/>
              </a:rPr>
              <a:t>, Slide </a:t>
            </a:r>
            <a:fld id="{35AD4620-7552-4207-8973-898801ED212B}" type="slidenum">
              <a:rPr kumimoji="0" lang="en-US" sz="1000" b="0" i="0" u="none" strike="noStrike" kern="1200" cap="none" spc="0" normalizeH="0" baseline="0" noProof="0" smtClean="0">
                <a:ln>
                  <a:noFill/>
                </a:ln>
                <a:solidFill>
                  <a:srgbClr val="064308"/>
                </a:solidFill>
                <a:effectLst/>
                <a:uLnTx/>
                <a:uFillTx/>
                <a:latin typeface="Arial" pitchFamily="34" charset="0"/>
                <a:ea typeface="ヒラギノ角ゴ Pro W3" charset="-128"/>
                <a:cs typeface="+mn-cs"/>
              </a:rPr>
              <a:pPr marL="0" marR="0" lvl="0" indent="0" algn="l" defTabSz="457200" rtl="0" eaLnBrk="0" fontAlgn="base" latinLnBrk="0" hangingPunct="0">
                <a:lnSpc>
                  <a:spcPct val="90000"/>
                </a:lnSpc>
                <a:spcBef>
                  <a:spcPct val="0"/>
                </a:spcBef>
                <a:spcAft>
                  <a:spcPct val="0"/>
                </a:spcAft>
                <a:buClrTx/>
                <a:buSzTx/>
                <a:buFontTx/>
                <a:buNone/>
                <a:tabLst/>
                <a:defRPr/>
              </a:pPr>
              <a:t>10</a:t>
            </a:fld>
            <a:endParaRPr kumimoji="0" lang="en-US" sz="1000" b="0" i="0" u="none" strike="noStrike" kern="1200" cap="none" spc="0" normalizeH="0" baseline="0" noProof="0" dirty="0">
              <a:ln>
                <a:noFill/>
              </a:ln>
              <a:solidFill>
                <a:srgbClr val="064308"/>
              </a:solidFill>
              <a:effectLst/>
              <a:uLnTx/>
              <a:uFillTx/>
              <a:latin typeface="Arial" pitchFamily="34" charset="0"/>
              <a:ea typeface="ヒラギノ角ゴ Pro W3" charset="-128"/>
              <a:cs typeface="+mn-cs"/>
            </a:endParaRPr>
          </a:p>
        </p:txBody>
      </p:sp>
    </p:spTree>
    <p:extLst>
      <p:ext uri="{BB962C8B-B14F-4D97-AF65-F5344CB8AC3E}">
        <p14:creationId xmlns:p14="http://schemas.microsoft.com/office/powerpoint/2010/main" val="7462704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6">
            <a:extLst>
              <a:ext uri="{FF2B5EF4-FFF2-40B4-BE49-F238E27FC236}">
                <a16:creationId xmlns:a16="http://schemas.microsoft.com/office/drawing/2014/main" id="{8B087F45-4948-4E7E-B445-2E1C4531B456}"/>
              </a:ext>
            </a:extLst>
          </p:cNvPr>
          <p:cNvGraphicFramePr>
            <a:graphicFrameLocks noGrp="1"/>
          </p:cNvGraphicFramePr>
          <p:nvPr>
            <p:ph idx="1"/>
            <p:extLst>
              <p:ext uri="{D42A27DB-BD31-4B8C-83A1-F6EECF244321}">
                <p14:modId xmlns:p14="http://schemas.microsoft.com/office/powerpoint/2010/main" val="1755584845"/>
              </p:ext>
            </p:extLst>
          </p:nvPr>
        </p:nvGraphicFramePr>
        <p:xfrm>
          <a:off x="76200" y="1114928"/>
          <a:ext cx="8991596" cy="2931160"/>
        </p:xfrm>
        <a:graphic>
          <a:graphicData uri="http://schemas.openxmlformats.org/drawingml/2006/table">
            <a:tbl>
              <a:tblPr firstRow="1" bandRow="1">
                <a:tableStyleId>{5940675A-B579-460E-94D1-54222C63F5DA}</a:tableStyleId>
              </a:tblPr>
              <a:tblGrid>
                <a:gridCol w="759542">
                  <a:extLst>
                    <a:ext uri="{9D8B030D-6E8A-4147-A177-3AD203B41FA5}">
                      <a16:colId xmlns:a16="http://schemas.microsoft.com/office/drawing/2014/main" val="3671136240"/>
                    </a:ext>
                  </a:extLst>
                </a:gridCol>
                <a:gridCol w="1372009">
                  <a:extLst>
                    <a:ext uri="{9D8B030D-6E8A-4147-A177-3AD203B41FA5}">
                      <a16:colId xmlns:a16="http://schemas.microsoft.com/office/drawing/2014/main" val="1234340430"/>
                    </a:ext>
                  </a:extLst>
                </a:gridCol>
                <a:gridCol w="1372009">
                  <a:extLst>
                    <a:ext uri="{9D8B030D-6E8A-4147-A177-3AD203B41FA5}">
                      <a16:colId xmlns:a16="http://schemas.microsoft.com/office/drawing/2014/main" val="626942769"/>
                    </a:ext>
                  </a:extLst>
                </a:gridCol>
                <a:gridCol w="1372009">
                  <a:extLst>
                    <a:ext uri="{9D8B030D-6E8A-4147-A177-3AD203B41FA5}">
                      <a16:colId xmlns:a16="http://schemas.microsoft.com/office/drawing/2014/main" val="2511010154"/>
                    </a:ext>
                  </a:extLst>
                </a:gridCol>
                <a:gridCol w="1372009">
                  <a:extLst>
                    <a:ext uri="{9D8B030D-6E8A-4147-A177-3AD203B41FA5}">
                      <a16:colId xmlns:a16="http://schemas.microsoft.com/office/drawing/2014/main" val="3822593845"/>
                    </a:ext>
                  </a:extLst>
                </a:gridCol>
                <a:gridCol w="1372009">
                  <a:extLst>
                    <a:ext uri="{9D8B030D-6E8A-4147-A177-3AD203B41FA5}">
                      <a16:colId xmlns:a16="http://schemas.microsoft.com/office/drawing/2014/main" val="1406324583"/>
                    </a:ext>
                  </a:extLst>
                </a:gridCol>
                <a:gridCol w="1372009">
                  <a:extLst>
                    <a:ext uri="{9D8B030D-6E8A-4147-A177-3AD203B41FA5}">
                      <a16:colId xmlns:a16="http://schemas.microsoft.com/office/drawing/2014/main" val="3943785953"/>
                    </a:ext>
                  </a:extLst>
                </a:gridCol>
              </a:tblGrid>
              <a:tr h="370840">
                <a:tc>
                  <a:txBody>
                    <a:bodyPr/>
                    <a:lstStyle/>
                    <a:p>
                      <a:pPr algn="ctr"/>
                      <a:r>
                        <a:rPr lang="en-US" sz="1800" i="1" baseline="0" dirty="0">
                          <a:latin typeface="Cambria" panose="02040503050406030204" pitchFamily="18" charset="0"/>
                          <a:ea typeface="Cambria" panose="02040503050406030204" pitchFamily="18" charset="0"/>
                        </a:rPr>
                        <a:t>T</a:t>
                      </a:r>
                    </a:p>
                  </a:txBody>
                  <a:tcPr anchor="ctr"/>
                </a:tc>
                <a:tc>
                  <a:txBody>
                    <a:bodyPr/>
                    <a:lstStyle/>
                    <a:p>
                      <a:pPr algn="ctr"/>
                      <a:r>
                        <a:rPr lang="en-US" sz="1800" i="1" dirty="0">
                          <a:latin typeface="Cambria" panose="02040503050406030204" pitchFamily="18" charset="0"/>
                          <a:ea typeface="Cambria" panose="02040503050406030204" pitchFamily="18" charset="0"/>
                        </a:rPr>
                        <a:t>J</a:t>
                      </a:r>
                      <a:r>
                        <a:rPr lang="en-US" altLang="zh-CN" sz="1800" i="1" baseline="30000" dirty="0">
                          <a:latin typeface="Cambria" panose="02040503050406030204" pitchFamily="18" charset="0"/>
                          <a:ea typeface="Cambria" panose="02040503050406030204" pitchFamily="18" charset="0"/>
                        </a:rPr>
                        <a:t>π</a:t>
                      </a:r>
                      <a:endParaRPr lang="en-US" sz="1800" i="1" baseline="30000" dirty="0">
                        <a:latin typeface="Cambria" panose="02040503050406030204" pitchFamily="18" charset="0"/>
                        <a:ea typeface="Cambria" panose="02040503050406030204" pitchFamily="18" charset="0"/>
                      </a:endParaRPr>
                    </a:p>
                  </a:txBody>
                  <a:tcPr anchor="ctr">
                    <a:solidFill>
                      <a:srgbClr val="FFFFCC">
                        <a:alpha val="50196"/>
                      </a:srgbClr>
                    </a:solidFill>
                  </a:tcPr>
                </a:tc>
                <a:tc>
                  <a:txBody>
                    <a:bodyPr/>
                    <a:lstStyle/>
                    <a:p>
                      <a:pPr algn="ctr"/>
                      <a:r>
                        <a:rPr lang="en-US" sz="1800" i="1" dirty="0">
                          <a:latin typeface="Cambria" panose="02040503050406030204" pitchFamily="18" charset="0"/>
                          <a:ea typeface="Cambria" panose="02040503050406030204" pitchFamily="18" charset="0"/>
                        </a:rPr>
                        <a:t>T</a:t>
                      </a:r>
                      <a:r>
                        <a:rPr lang="en-US" sz="1800" baseline="-25000" dirty="0">
                          <a:latin typeface="Cambria" panose="02040503050406030204" pitchFamily="18" charset="0"/>
                          <a:ea typeface="Cambria" panose="02040503050406030204" pitchFamily="18" charset="0"/>
                        </a:rPr>
                        <a:t>1/2</a:t>
                      </a:r>
                      <a:r>
                        <a:rPr lang="en-US" sz="1800" dirty="0">
                          <a:latin typeface="Cambria" panose="02040503050406030204" pitchFamily="18" charset="0"/>
                          <a:ea typeface="Cambria" panose="02040503050406030204" pitchFamily="18" charset="0"/>
                        </a:rPr>
                        <a:t> (fs)</a:t>
                      </a:r>
                    </a:p>
                  </a:txBody>
                  <a:tcPr anchor="ctr">
                    <a:solidFill>
                      <a:srgbClr val="FFFFCC">
                        <a:alpha val="50196"/>
                      </a:srgbClr>
                    </a:solidFill>
                  </a:tcPr>
                </a:tc>
                <a:tc>
                  <a:txBody>
                    <a:bodyPr/>
                    <a:lstStyle/>
                    <a:p>
                      <a:pPr algn="ctr"/>
                      <a:r>
                        <a:rPr lang="en-US" sz="1800" i="1" dirty="0">
                          <a:latin typeface="Cambria" panose="02040503050406030204" pitchFamily="18" charset="0"/>
                          <a:ea typeface="Cambria" panose="02040503050406030204" pitchFamily="18" charset="0"/>
                        </a:rPr>
                        <a:t>E</a:t>
                      </a:r>
                      <a:r>
                        <a:rPr lang="en-US" sz="1800" i="1" baseline="-25000" dirty="0">
                          <a:latin typeface="Cambria" panose="02040503050406030204" pitchFamily="18" charset="0"/>
                          <a:ea typeface="Cambria" panose="02040503050406030204" pitchFamily="18" charset="0"/>
                        </a:rPr>
                        <a:t>x</a:t>
                      </a:r>
                      <a:r>
                        <a:rPr lang="en-US" sz="1800" dirty="0">
                          <a:latin typeface="Cambria" panose="02040503050406030204" pitchFamily="18" charset="0"/>
                          <a:ea typeface="Cambria" panose="02040503050406030204" pitchFamily="18" charset="0"/>
                        </a:rPr>
                        <a:t> (keV)</a:t>
                      </a:r>
                    </a:p>
                  </a:txBody>
                  <a:tcPr anchor="ctr">
                    <a:solidFill>
                      <a:srgbClr val="FFFFCC">
                        <a:alpha val="50196"/>
                      </a:srgbClr>
                    </a:solidFill>
                  </a:tcPr>
                </a:tc>
                <a:tc>
                  <a:txBody>
                    <a:bodyPr/>
                    <a:lstStyle/>
                    <a:p>
                      <a:pPr algn="ctr"/>
                      <a:r>
                        <a:rPr lang="en-US" altLang="zh-CN" sz="1800" i="1" dirty="0">
                          <a:latin typeface="Cambria" panose="02040503050406030204" pitchFamily="18" charset="0"/>
                          <a:ea typeface="Cambria" panose="02040503050406030204" pitchFamily="18" charset="0"/>
                        </a:rPr>
                        <a:t>E</a:t>
                      </a:r>
                      <a:r>
                        <a:rPr lang="en-US" altLang="zh-CN" sz="1800" i="1" baseline="-25000" dirty="0">
                          <a:latin typeface="Cambria" panose="02040503050406030204" pitchFamily="18" charset="0"/>
                          <a:ea typeface="Cambria" panose="02040503050406030204" pitchFamily="18" charset="0"/>
                        </a:rPr>
                        <a:t>r</a:t>
                      </a:r>
                      <a:r>
                        <a:rPr lang="en-US" altLang="zh-CN" sz="1800" dirty="0">
                          <a:latin typeface="Cambria" panose="02040503050406030204" pitchFamily="18" charset="0"/>
                          <a:ea typeface="Cambria" panose="02040503050406030204" pitchFamily="18" charset="0"/>
                        </a:rPr>
                        <a:t> (keV)</a:t>
                      </a:r>
                      <a:endParaRPr lang="en-US" sz="1800" dirty="0">
                        <a:latin typeface="Cambria" panose="02040503050406030204" pitchFamily="18" charset="0"/>
                        <a:ea typeface="Cambria" panose="02040503050406030204" pitchFamily="18" charset="0"/>
                      </a:endParaRPr>
                    </a:p>
                  </a:txBody>
                  <a:tcPr anchor="ctr">
                    <a:solidFill>
                      <a:srgbClr val="FFFFCC">
                        <a:alpha val="50196"/>
                      </a:srgbClr>
                    </a:solidFill>
                  </a:tcPr>
                </a:tc>
                <a:tc>
                  <a:txBody>
                    <a:bodyPr/>
                    <a:lstStyle/>
                    <a:p>
                      <a:pPr algn="ctr"/>
                      <a:r>
                        <a:rPr lang="en-US" sz="1800" i="1" dirty="0">
                          <a:latin typeface="Cambria" panose="02040503050406030204" pitchFamily="18" charset="0"/>
                          <a:ea typeface="Cambria" panose="02040503050406030204" pitchFamily="18" charset="0"/>
                        </a:rPr>
                        <a:t>E</a:t>
                      </a:r>
                      <a:r>
                        <a:rPr lang="en-US" sz="1800" i="1" baseline="-25000" dirty="0">
                          <a:latin typeface="Cambria" panose="02040503050406030204" pitchFamily="18" charset="0"/>
                          <a:ea typeface="Cambria" panose="02040503050406030204" pitchFamily="18" charset="0"/>
                        </a:rPr>
                        <a:t>x</a:t>
                      </a:r>
                      <a:r>
                        <a:rPr lang="en-US" sz="1800" dirty="0">
                          <a:latin typeface="Cambria" panose="02040503050406030204" pitchFamily="18" charset="0"/>
                          <a:ea typeface="Cambria" panose="02040503050406030204" pitchFamily="18" charset="0"/>
                        </a:rPr>
                        <a:t> (keV)</a:t>
                      </a:r>
                    </a:p>
                  </a:txBody>
                  <a:tcPr anchor="ctr">
                    <a:solidFill>
                      <a:srgbClr val="CCECFF">
                        <a:alpha val="40000"/>
                      </a:srgbClr>
                    </a:solidFill>
                  </a:tcPr>
                </a:tc>
                <a:tc>
                  <a:txBody>
                    <a:bodyPr/>
                    <a:lstStyle/>
                    <a:p>
                      <a:pPr algn="ctr"/>
                      <a:r>
                        <a:rPr lang="en-US" altLang="zh-CN" sz="1800" i="1" dirty="0">
                          <a:latin typeface="Cambria" panose="02040503050406030204" pitchFamily="18" charset="0"/>
                          <a:ea typeface="Cambria" panose="02040503050406030204" pitchFamily="18" charset="0"/>
                        </a:rPr>
                        <a:t>E</a:t>
                      </a:r>
                      <a:r>
                        <a:rPr lang="en-US" altLang="zh-CN" sz="1800" i="1" baseline="-25000" dirty="0">
                          <a:latin typeface="Cambria" panose="02040503050406030204" pitchFamily="18" charset="0"/>
                          <a:ea typeface="Cambria" panose="02040503050406030204" pitchFamily="18" charset="0"/>
                        </a:rPr>
                        <a:t>r</a:t>
                      </a:r>
                      <a:r>
                        <a:rPr lang="en-US" altLang="zh-CN" sz="1800" dirty="0">
                          <a:latin typeface="Cambria" panose="02040503050406030204" pitchFamily="18" charset="0"/>
                          <a:ea typeface="Cambria" panose="02040503050406030204" pitchFamily="18" charset="0"/>
                        </a:rPr>
                        <a:t> (keV)</a:t>
                      </a:r>
                      <a:endParaRPr lang="en-US" sz="1800" dirty="0">
                        <a:latin typeface="Cambria" panose="02040503050406030204" pitchFamily="18" charset="0"/>
                        <a:ea typeface="Cambria" panose="02040503050406030204" pitchFamily="18" charset="0"/>
                      </a:endParaRPr>
                    </a:p>
                  </a:txBody>
                  <a:tcPr anchor="ctr">
                    <a:solidFill>
                      <a:srgbClr val="CCECFF">
                        <a:alpha val="40000"/>
                      </a:srgbClr>
                    </a:solidFill>
                  </a:tcPr>
                </a:tc>
                <a:extLst>
                  <a:ext uri="{0D108BD9-81ED-4DB2-BD59-A6C34878D82A}">
                    <a16:rowId xmlns:a16="http://schemas.microsoft.com/office/drawing/2014/main" val="1709497389"/>
                  </a:ext>
                </a:extLst>
              </a:tr>
              <a:tr h="640080">
                <a:tc>
                  <a:txBody>
                    <a:bodyPr/>
                    <a:lstStyle/>
                    <a:p>
                      <a:pPr algn="ctr"/>
                      <a:r>
                        <a:rPr lang="en-US" sz="1800" baseline="0" dirty="0">
                          <a:latin typeface="Cambria" panose="02040503050406030204" pitchFamily="18" charset="0"/>
                          <a:ea typeface="Cambria" panose="02040503050406030204" pitchFamily="18" charset="0"/>
                        </a:rPr>
                        <a:t>1/2</a:t>
                      </a:r>
                    </a:p>
                  </a:txBody>
                  <a:tcPr anchor="ctr"/>
                </a:tc>
                <a:tc>
                  <a:txBody>
                    <a:bodyPr/>
                    <a:lstStyle/>
                    <a:p>
                      <a:pPr algn="ctr"/>
                      <a:r>
                        <a:rPr lang="en-US" sz="1800" dirty="0">
                          <a:latin typeface="Cambria" panose="02040503050406030204" pitchFamily="18" charset="0"/>
                          <a:ea typeface="Cambria" panose="02040503050406030204" pitchFamily="18" charset="0"/>
                        </a:rPr>
                        <a:t>3/2</a:t>
                      </a:r>
                      <a:r>
                        <a:rPr lang="en-US" sz="1800" baseline="30000" dirty="0">
                          <a:latin typeface="Cambria" panose="02040503050406030204" pitchFamily="18" charset="0"/>
                          <a:ea typeface="Cambria" panose="02040503050406030204" pitchFamily="18" charset="0"/>
                        </a:rPr>
                        <a:t>+</a:t>
                      </a:r>
                      <a:r>
                        <a:rPr lang="en-US" sz="1800" dirty="0">
                          <a:latin typeface="Cambria" panose="02040503050406030204" pitchFamily="18" charset="0"/>
                          <a:ea typeface="Cambria" panose="02040503050406030204" pitchFamily="18" charset="0"/>
                        </a:rPr>
                        <a:t>, 5/2</a:t>
                      </a:r>
                      <a:r>
                        <a:rPr lang="en-US" sz="1800" baseline="30000" dirty="0">
                          <a:latin typeface="Cambria" panose="02040503050406030204" pitchFamily="18" charset="0"/>
                          <a:ea typeface="Cambria" panose="02040503050406030204" pitchFamily="18" charset="0"/>
                        </a:rPr>
                        <a:t>+</a:t>
                      </a:r>
                    </a:p>
                  </a:txBody>
                  <a:tcPr anchor="ctr">
                    <a:solidFill>
                      <a:srgbClr val="FFFFCC">
                        <a:alpha val="50196"/>
                      </a:srgbClr>
                    </a:solidFill>
                  </a:tcPr>
                </a:tc>
                <a:tc>
                  <a:txBody>
                    <a:bodyPr/>
                    <a:lstStyle/>
                    <a:p>
                      <a:pPr algn="ctr"/>
                      <a:r>
                        <a:rPr lang="en-US" sz="1800" dirty="0">
                          <a:latin typeface="Cambria" panose="02040503050406030204" pitchFamily="18" charset="0"/>
                          <a:ea typeface="Cambria" panose="02040503050406030204" pitchFamily="18" charset="0"/>
                        </a:rPr>
                        <a:t>6.9(21)</a:t>
                      </a:r>
                    </a:p>
                  </a:txBody>
                  <a:tcPr anchor="ctr">
                    <a:solidFill>
                      <a:srgbClr val="FFFFCC">
                        <a:alpha val="50196"/>
                      </a:srgbClr>
                    </a:solidFill>
                  </a:tcPr>
                </a:tc>
                <a:tc>
                  <a:txBody>
                    <a:bodyPr/>
                    <a:lstStyle/>
                    <a:p>
                      <a:pPr algn="ctr"/>
                      <a:r>
                        <a:rPr lang="en-US" sz="1800" dirty="0">
                          <a:latin typeface="Cambria" panose="02040503050406030204" pitchFamily="18" charset="0"/>
                          <a:ea typeface="Cambria" panose="02040503050406030204" pitchFamily="18" charset="0"/>
                        </a:rPr>
                        <a:t>7784.7(8)</a:t>
                      </a:r>
                    </a:p>
                  </a:txBody>
                  <a:tcPr anchor="ctr">
                    <a:solidFill>
                      <a:srgbClr val="FFFFCC">
                        <a:alpha val="50196"/>
                      </a:srgbClr>
                    </a:solidFill>
                  </a:tcPr>
                </a:tc>
                <a:tc>
                  <a:txBody>
                    <a:bodyPr/>
                    <a:lstStyle/>
                    <a:p>
                      <a:pPr algn="ctr"/>
                      <a:r>
                        <a:rPr lang="en-US" altLang="zh-CN" sz="1800" dirty="0">
                          <a:latin typeface="Cambria" panose="02040503050406030204" pitchFamily="18" charset="0"/>
                          <a:ea typeface="Cambria" panose="02040503050406030204" pitchFamily="18" charset="0"/>
                        </a:rPr>
                        <a:t>203.5(8)</a:t>
                      </a:r>
                      <a:endParaRPr lang="en-US" sz="1800" dirty="0">
                        <a:latin typeface="Cambria" panose="02040503050406030204" pitchFamily="18" charset="0"/>
                        <a:ea typeface="Cambria" panose="02040503050406030204" pitchFamily="18" charset="0"/>
                      </a:endParaRPr>
                    </a:p>
                  </a:txBody>
                  <a:tcPr anchor="ctr">
                    <a:solidFill>
                      <a:srgbClr val="FFFFCC">
                        <a:alpha val="50196"/>
                      </a:srgbClr>
                    </a:solidFill>
                  </a:tcPr>
                </a:tc>
                <a:tc>
                  <a:txBody>
                    <a:bodyPr/>
                    <a:lstStyle/>
                    <a:p>
                      <a:pPr algn="ctr" fontAlgn="ctr"/>
                      <a:r>
                        <a:rPr lang="en-US" sz="1800" b="0" i="0" u="none" strike="noStrike" dirty="0">
                          <a:solidFill>
                            <a:srgbClr val="000000"/>
                          </a:solidFill>
                          <a:effectLst/>
                          <a:latin typeface="Cambria" panose="02040503050406030204" pitchFamily="18" charset="0"/>
                          <a:ea typeface="Cambria" panose="02040503050406030204" pitchFamily="18" charset="0"/>
                        </a:rPr>
                        <a:t>7787.3(5)</a:t>
                      </a:r>
                    </a:p>
                  </a:txBody>
                  <a:tcPr marL="7620" marR="7620" marT="7620" marB="0" anchor="ctr">
                    <a:solidFill>
                      <a:srgbClr val="CCECFF">
                        <a:alpha val="40000"/>
                      </a:srgbClr>
                    </a:solidFill>
                  </a:tcPr>
                </a:tc>
                <a:tc>
                  <a:txBody>
                    <a:bodyPr/>
                    <a:lstStyle/>
                    <a:p>
                      <a:pPr algn="ctr" fontAlgn="ctr"/>
                      <a:r>
                        <a:rPr lang="en-US" sz="1800" b="0" i="0" u="none" strike="noStrike" dirty="0">
                          <a:solidFill>
                            <a:srgbClr val="000000"/>
                          </a:solidFill>
                          <a:effectLst/>
                          <a:latin typeface="Cambria" panose="02040503050406030204" pitchFamily="18" charset="0"/>
                          <a:ea typeface="Cambria" panose="02040503050406030204" pitchFamily="18" charset="0"/>
                        </a:rPr>
                        <a:t>206.1(5)</a:t>
                      </a:r>
                    </a:p>
                  </a:txBody>
                  <a:tcPr marL="7620" marR="7620" marT="7620" marB="0" anchor="ctr">
                    <a:solidFill>
                      <a:srgbClr val="CCECFF">
                        <a:alpha val="40000"/>
                      </a:srgbClr>
                    </a:solidFill>
                  </a:tcPr>
                </a:tc>
                <a:extLst>
                  <a:ext uri="{0D108BD9-81ED-4DB2-BD59-A6C34878D82A}">
                    <a16:rowId xmlns:a16="http://schemas.microsoft.com/office/drawing/2014/main" val="3839187965"/>
                  </a:ext>
                </a:extLst>
              </a:tr>
              <a:tr h="640080">
                <a:tc>
                  <a:txBody>
                    <a:bodyPr/>
                    <a:lstStyle/>
                    <a:p>
                      <a:pPr algn="ctr"/>
                      <a:r>
                        <a:rPr lang="en-US" sz="1800" baseline="0" dirty="0">
                          <a:latin typeface="Cambria" panose="02040503050406030204" pitchFamily="18" charset="0"/>
                          <a:ea typeface="Cambria" panose="02040503050406030204" pitchFamily="18" charset="0"/>
                        </a:rPr>
                        <a:t>3/2</a:t>
                      </a:r>
                    </a:p>
                    <a:p>
                      <a:pPr algn="ctr"/>
                      <a:r>
                        <a:rPr lang="en-US" sz="1800" baseline="0" dirty="0">
                          <a:latin typeface="Cambria" panose="02040503050406030204" pitchFamily="18" charset="0"/>
                          <a:ea typeface="Cambria" panose="02040503050406030204" pitchFamily="18" charset="0"/>
                        </a:rPr>
                        <a:t>IAS</a:t>
                      </a:r>
                    </a:p>
                  </a:txBody>
                  <a:tcPr anchor="ctr"/>
                </a:tc>
                <a:tc>
                  <a:txBody>
                    <a:bodyPr/>
                    <a:lstStyle/>
                    <a:p>
                      <a:pPr algn="ctr"/>
                      <a:r>
                        <a:rPr lang="en-US" sz="1800" dirty="0">
                          <a:latin typeface="Cambria" panose="02040503050406030204" pitchFamily="18" charset="0"/>
                          <a:ea typeface="Cambria" panose="02040503050406030204" pitchFamily="18" charset="0"/>
                        </a:rPr>
                        <a:t>5/2</a:t>
                      </a:r>
                      <a:r>
                        <a:rPr lang="en-US" sz="1800" baseline="30000" dirty="0">
                          <a:latin typeface="Cambria" panose="02040503050406030204" pitchFamily="18" charset="0"/>
                          <a:ea typeface="Cambria" panose="02040503050406030204" pitchFamily="18" charset="0"/>
                        </a:rPr>
                        <a:t>+</a:t>
                      </a:r>
                    </a:p>
                  </a:txBody>
                  <a:tcPr anchor="ctr">
                    <a:solidFill>
                      <a:srgbClr val="FFFFCC">
                        <a:alpha val="50196"/>
                      </a:srgbClr>
                    </a:solidFill>
                  </a:tcPr>
                </a:tc>
                <a:tc>
                  <a:txBody>
                    <a:bodyPr/>
                    <a:lstStyle/>
                    <a:p>
                      <a:pPr marL="0" marR="0" lvl="0" indent="0" algn="ctr" defTabSz="914074" rtl="0" eaLnBrk="1" fontAlgn="auto" latinLnBrk="0" hangingPunct="1">
                        <a:lnSpc>
                          <a:spcPct val="100000"/>
                        </a:lnSpc>
                        <a:spcBef>
                          <a:spcPts val="0"/>
                        </a:spcBef>
                        <a:spcAft>
                          <a:spcPts val="0"/>
                        </a:spcAft>
                        <a:buClrTx/>
                        <a:buSzTx/>
                        <a:buFontTx/>
                        <a:buNone/>
                        <a:tabLst/>
                        <a:defRPr/>
                      </a:pPr>
                      <a:endParaRPr lang="en-US" sz="1800" dirty="0">
                        <a:latin typeface="Cambria" panose="02040503050406030204" pitchFamily="18" charset="0"/>
                        <a:ea typeface="Cambria" panose="02040503050406030204" pitchFamily="18" charset="0"/>
                      </a:endParaRPr>
                    </a:p>
                  </a:txBody>
                  <a:tcPr anchor="ctr">
                    <a:solidFill>
                      <a:srgbClr val="FFFFCC">
                        <a:alpha val="50196"/>
                      </a:srgbClr>
                    </a:solidFill>
                  </a:tcPr>
                </a:tc>
                <a:tc>
                  <a:txBody>
                    <a:bodyPr/>
                    <a:lstStyle/>
                    <a:p>
                      <a:pPr marL="0" marR="0" lvl="0" indent="0" algn="ctr" defTabSz="914074" rtl="0" eaLnBrk="1" fontAlgn="auto" latinLnBrk="0" hangingPunct="1">
                        <a:lnSpc>
                          <a:spcPct val="100000"/>
                        </a:lnSpc>
                        <a:spcBef>
                          <a:spcPts val="0"/>
                        </a:spcBef>
                        <a:spcAft>
                          <a:spcPts val="0"/>
                        </a:spcAft>
                        <a:buClrTx/>
                        <a:buSzTx/>
                        <a:buFontTx/>
                        <a:buNone/>
                        <a:tabLst/>
                        <a:defRPr/>
                      </a:pPr>
                      <a:r>
                        <a:rPr lang="en-US" sz="1800" dirty="0">
                          <a:latin typeface="Cambria" panose="02040503050406030204" pitchFamily="18" charset="0"/>
                          <a:ea typeface="Cambria" panose="02040503050406030204" pitchFamily="18" charset="0"/>
                        </a:rPr>
                        <a:t>7803.0(6)</a:t>
                      </a:r>
                    </a:p>
                  </a:txBody>
                  <a:tcPr anchor="ctr">
                    <a:solidFill>
                      <a:srgbClr val="FFFFCC">
                        <a:alpha val="50196"/>
                      </a:srgbClr>
                    </a:solidFill>
                  </a:tcPr>
                </a:tc>
                <a:tc>
                  <a:txBody>
                    <a:bodyPr/>
                    <a:lstStyle/>
                    <a:p>
                      <a:pPr algn="ctr"/>
                      <a:r>
                        <a:rPr lang="en-US" altLang="zh-CN" sz="1800" dirty="0">
                          <a:latin typeface="Cambria" panose="02040503050406030204" pitchFamily="18" charset="0"/>
                          <a:ea typeface="Cambria" panose="02040503050406030204" pitchFamily="18" charset="0"/>
                        </a:rPr>
                        <a:t>221.8(6)</a:t>
                      </a:r>
                      <a:endParaRPr lang="en-US" sz="1800" dirty="0">
                        <a:latin typeface="Cambria" panose="02040503050406030204" pitchFamily="18" charset="0"/>
                        <a:ea typeface="Cambria" panose="02040503050406030204" pitchFamily="18" charset="0"/>
                      </a:endParaRPr>
                    </a:p>
                  </a:txBody>
                  <a:tcPr anchor="ctr">
                    <a:solidFill>
                      <a:srgbClr val="FFFFCC">
                        <a:alpha val="50196"/>
                      </a:srgbClr>
                    </a:solidFill>
                  </a:tcPr>
                </a:tc>
                <a:tc>
                  <a:txBody>
                    <a:bodyPr/>
                    <a:lstStyle/>
                    <a:p>
                      <a:pPr algn="ctr" fontAlgn="ctr"/>
                      <a:r>
                        <a:rPr lang="en-US" sz="1800" b="0" i="0" u="none" strike="noStrike" dirty="0">
                          <a:solidFill>
                            <a:srgbClr val="000000"/>
                          </a:solidFill>
                          <a:effectLst/>
                          <a:latin typeface="Cambria" panose="02040503050406030204" pitchFamily="18" charset="0"/>
                          <a:ea typeface="Cambria" panose="02040503050406030204" pitchFamily="18" charset="0"/>
                        </a:rPr>
                        <a:t>7803.4(5)</a:t>
                      </a:r>
                    </a:p>
                  </a:txBody>
                  <a:tcPr marL="7620" marR="7620" marT="7620" marB="0" anchor="ctr">
                    <a:solidFill>
                      <a:srgbClr val="CCECFF">
                        <a:alpha val="40000"/>
                      </a:srgbClr>
                    </a:solidFill>
                  </a:tcPr>
                </a:tc>
                <a:tc>
                  <a:txBody>
                    <a:bodyPr/>
                    <a:lstStyle/>
                    <a:p>
                      <a:pPr algn="ctr" fontAlgn="ctr"/>
                      <a:r>
                        <a:rPr lang="en-US" sz="1800" b="0" i="0" u="none" strike="noStrike" dirty="0">
                          <a:solidFill>
                            <a:srgbClr val="000000"/>
                          </a:solidFill>
                          <a:effectLst/>
                          <a:latin typeface="Cambria" panose="02040503050406030204" pitchFamily="18" charset="0"/>
                          <a:ea typeface="Cambria" panose="02040503050406030204" pitchFamily="18" charset="0"/>
                        </a:rPr>
                        <a:t>222.2(5)</a:t>
                      </a:r>
                    </a:p>
                  </a:txBody>
                  <a:tcPr marL="7620" marR="7620" marT="7620" marB="0" anchor="ctr">
                    <a:solidFill>
                      <a:srgbClr val="CCECFF">
                        <a:alpha val="40000"/>
                      </a:srgbClr>
                    </a:solidFill>
                  </a:tcPr>
                </a:tc>
                <a:extLst>
                  <a:ext uri="{0D108BD9-81ED-4DB2-BD59-A6C34878D82A}">
                    <a16:rowId xmlns:a16="http://schemas.microsoft.com/office/drawing/2014/main" val="2965311569"/>
                  </a:ext>
                </a:extLst>
              </a:tr>
              <a:tr h="640080">
                <a:tc>
                  <a:txBody>
                    <a:bodyPr/>
                    <a:lstStyle/>
                    <a:p>
                      <a:pPr algn="ctr"/>
                      <a:r>
                        <a:rPr lang="en-US" sz="1800" baseline="0" dirty="0">
                          <a:latin typeface="Cambria" panose="02040503050406030204" pitchFamily="18" charset="0"/>
                          <a:ea typeface="Cambria" panose="02040503050406030204" pitchFamily="18" charset="0"/>
                        </a:rPr>
                        <a:t>1/2</a:t>
                      </a:r>
                    </a:p>
                  </a:txBody>
                  <a:tcPr anchor="ctr"/>
                </a:tc>
                <a:tc>
                  <a:txBody>
                    <a:bodyPr/>
                    <a:lstStyle/>
                    <a:p>
                      <a:pPr marL="0" marR="0" lvl="0" indent="0" algn="ctr" defTabSz="914074" rtl="0" eaLnBrk="1" fontAlgn="auto" latinLnBrk="0" hangingPunct="1">
                        <a:lnSpc>
                          <a:spcPct val="100000"/>
                        </a:lnSpc>
                        <a:spcBef>
                          <a:spcPts val="0"/>
                        </a:spcBef>
                        <a:spcAft>
                          <a:spcPts val="0"/>
                        </a:spcAft>
                        <a:buClrTx/>
                        <a:buSzTx/>
                        <a:buFontTx/>
                        <a:buNone/>
                        <a:tabLst/>
                        <a:defRPr/>
                      </a:pPr>
                      <a:r>
                        <a:rPr lang="en-US" sz="1800" dirty="0">
                          <a:latin typeface="Cambria" panose="02040503050406030204" pitchFamily="18" charset="0"/>
                          <a:ea typeface="Cambria" panose="02040503050406030204" pitchFamily="18" charset="0"/>
                        </a:rPr>
                        <a:t>(7/2</a:t>
                      </a:r>
                      <a:r>
                        <a:rPr lang="en-US" sz="1800" baseline="30000" dirty="0">
                          <a:latin typeface="Cambria" panose="02040503050406030204" pitchFamily="18" charset="0"/>
                          <a:ea typeface="Cambria" panose="02040503050406030204" pitchFamily="18" charset="0"/>
                        </a:rPr>
                        <a:t>+</a:t>
                      </a:r>
                      <a:r>
                        <a:rPr lang="en-US" sz="1800" baseline="0" dirty="0">
                          <a:latin typeface="Cambria" panose="02040503050406030204" pitchFamily="18" charset="0"/>
                          <a:ea typeface="Cambria" panose="02040503050406030204" pitchFamily="18" charset="0"/>
                        </a:rPr>
                        <a:t>)</a:t>
                      </a:r>
                    </a:p>
                  </a:txBody>
                  <a:tcPr anchor="ctr">
                    <a:solidFill>
                      <a:srgbClr val="FFFFCC">
                        <a:alpha val="50196"/>
                      </a:srgbClr>
                    </a:solidFill>
                  </a:tcPr>
                </a:tc>
                <a:tc>
                  <a:txBody>
                    <a:bodyPr/>
                    <a:lstStyle/>
                    <a:p>
                      <a:pPr marL="0" marR="0" lvl="0" indent="0" algn="ctr" defTabSz="914074" rtl="0" eaLnBrk="1" fontAlgn="auto" latinLnBrk="0" hangingPunct="1">
                        <a:lnSpc>
                          <a:spcPct val="100000"/>
                        </a:lnSpc>
                        <a:spcBef>
                          <a:spcPts val="0"/>
                        </a:spcBef>
                        <a:spcAft>
                          <a:spcPts val="0"/>
                        </a:spcAft>
                        <a:buClrTx/>
                        <a:buSzTx/>
                        <a:buFontTx/>
                        <a:buNone/>
                        <a:tabLst/>
                        <a:defRPr/>
                      </a:pPr>
                      <a:endParaRPr lang="en-US" sz="1800" dirty="0">
                        <a:latin typeface="Cambria" panose="02040503050406030204" pitchFamily="18" charset="0"/>
                        <a:ea typeface="Cambria" panose="02040503050406030204" pitchFamily="18" charset="0"/>
                      </a:endParaRPr>
                    </a:p>
                  </a:txBody>
                  <a:tcPr anchor="ctr">
                    <a:solidFill>
                      <a:srgbClr val="FFFFCC">
                        <a:alpha val="50196"/>
                      </a:srgbClr>
                    </a:solidFill>
                  </a:tcPr>
                </a:tc>
                <a:tc>
                  <a:txBody>
                    <a:bodyPr/>
                    <a:lstStyle/>
                    <a:p>
                      <a:pPr marL="0" marR="0" lvl="0" indent="0" algn="ctr" defTabSz="914074" rtl="0" eaLnBrk="1" fontAlgn="auto" latinLnBrk="0" hangingPunct="1">
                        <a:lnSpc>
                          <a:spcPct val="100000"/>
                        </a:lnSpc>
                        <a:spcBef>
                          <a:spcPts val="0"/>
                        </a:spcBef>
                        <a:spcAft>
                          <a:spcPts val="0"/>
                        </a:spcAft>
                        <a:buClrTx/>
                        <a:buSzTx/>
                        <a:buFontTx/>
                        <a:buNone/>
                        <a:tabLst/>
                        <a:defRPr/>
                      </a:pPr>
                      <a:r>
                        <a:rPr lang="en-US" sz="1800" dirty="0">
                          <a:latin typeface="Cambria" panose="02040503050406030204" pitchFamily="18" charset="0"/>
                          <a:ea typeface="Cambria" panose="02040503050406030204" pitchFamily="18" charset="0"/>
                        </a:rPr>
                        <a:t>7855.5(7)</a:t>
                      </a:r>
                    </a:p>
                  </a:txBody>
                  <a:tcPr anchor="ctr">
                    <a:solidFill>
                      <a:srgbClr val="FFFFCC">
                        <a:alpha val="50196"/>
                      </a:srgbClr>
                    </a:solidFill>
                  </a:tcPr>
                </a:tc>
                <a:tc>
                  <a:txBody>
                    <a:bodyPr/>
                    <a:lstStyle/>
                    <a:p>
                      <a:pPr algn="ctr"/>
                      <a:r>
                        <a:rPr lang="en-US" altLang="zh-CN" sz="1800" dirty="0">
                          <a:latin typeface="Cambria" panose="02040503050406030204" pitchFamily="18" charset="0"/>
                          <a:ea typeface="Cambria" panose="02040503050406030204" pitchFamily="18" charset="0"/>
                        </a:rPr>
                        <a:t>274.3(7)</a:t>
                      </a:r>
                      <a:endParaRPr lang="en-US" sz="1800" dirty="0">
                        <a:latin typeface="Cambria" panose="02040503050406030204" pitchFamily="18" charset="0"/>
                        <a:ea typeface="Cambria" panose="02040503050406030204" pitchFamily="18" charset="0"/>
                      </a:endParaRPr>
                    </a:p>
                  </a:txBody>
                  <a:tcPr anchor="ctr">
                    <a:solidFill>
                      <a:srgbClr val="FFFFCC">
                        <a:alpha val="50196"/>
                      </a:srgbClr>
                    </a:solidFill>
                  </a:tcPr>
                </a:tc>
                <a:tc>
                  <a:txBody>
                    <a:bodyPr/>
                    <a:lstStyle/>
                    <a:p>
                      <a:pPr algn="ctr" fontAlgn="ctr"/>
                      <a:r>
                        <a:rPr lang="en-US" sz="1800" b="0" i="0" u="none" strike="noStrike" dirty="0">
                          <a:solidFill>
                            <a:srgbClr val="000000"/>
                          </a:solidFill>
                          <a:effectLst/>
                          <a:latin typeface="Cambria" panose="02040503050406030204" pitchFamily="18" charset="0"/>
                          <a:ea typeface="Cambria" panose="02040503050406030204" pitchFamily="18" charset="0"/>
                        </a:rPr>
                        <a:t>7856.2(4)</a:t>
                      </a:r>
                    </a:p>
                  </a:txBody>
                  <a:tcPr marL="7620" marR="7620" marT="7620" marB="0" anchor="ctr">
                    <a:solidFill>
                      <a:srgbClr val="CCECFF">
                        <a:alpha val="40000"/>
                      </a:srgbClr>
                    </a:solidFill>
                  </a:tcPr>
                </a:tc>
                <a:tc>
                  <a:txBody>
                    <a:bodyPr/>
                    <a:lstStyle/>
                    <a:p>
                      <a:pPr algn="ctr" fontAlgn="ctr"/>
                      <a:r>
                        <a:rPr lang="en-US" sz="1800" b="0" i="0" u="none" strike="noStrike" dirty="0">
                          <a:solidFill>
                            <a:srgbClr val="000000"/>
                          </a:solidFill>
                          <a:effectLst/>
                          <a:latin typeface="Cambria" panose="02040503050406030204" pitchFamily="18" charset="0"/>
                          <a:ea typeface="Cambria" panose="02040503050406030204" pitchFamily="18" charset="0"/>
                        </a:rPr>
                        <a:t>275.0(4)</a:t>
                      </a:r>
                    </a:p>
                  </a:txBody>
                  <a:tcPr marL="7620" marR="7620" marT="7620" marB="0" anchor="ctr">
                    <a:solidFill>
                      <a:srgbClr val="CCECFF">
                        <a:alpha val="40000"/>
                      </a:srgbClr>
                    </a:solidFill>
                  </a:tcPr>
                </a:tc>
                <a:extLst>
                  <a:ext uri="{0D108BD9-81ED-4DB2-BD59-A6C34878D82A}">
                    <a16:rowId xmlns:a16="http://schemas.microsoft.com/office/drawing/2014/main" val="847727074"/>
                  </a:ext>
                </a:extLst>
              </a:tr>
              <a:tr h="640080">
                <a:tc>
                  <a:txBody>
                    <a:bodyPr/>
                    <a:lstStyle/>
                    <a:p>
                      <a:pPr algn="ctr"/>
                      <a:r>
                        <a:rPr lang="en-US" sz="1800" baseline="0" dirty="0">
                          <a:latin typeface="Cambria" panose="02040503050406030204" pitchFamily="18" charset="0"/>
                          <a:ea typeface="Cambria" panose="02040503050406030204" pitchFamily="18" charset="0"/>
                        </a:rPr>
                        <a:t>Ref.</a:t>
                      </a:r>
                    </a:p>
                  </a:txBody>
                  <a:tcPr anchor="ctr"/>
                </a:tc>
                <a:tc gridSpan="4">
                  <a:txBody>
                    <a:bodyPr/>
                    <a:lstStyle/>
                    <a:p>
                      <a:pPr marL="0" marR="0" lvl="0" indent="0" algn="ctr" defTabSz="914074" rtl="0" eaLnBrk="1" fontAlgn="auto" latinLnBrk="0" hangingPunct="1">
                        <a:lnSpc>
                          <a:spcPct val="100000"/>
                        </a:lnSpc>
                        <a:spcBef>
                          <a:spcPts val="0"/>
                        </a:spcBef>
                        <a:spcAft>
                          <a:spcPts val="0"/>
                        </a:spcAft>
                        <a:buClrTx/>
                        <a:buSzTx/>
                        <a:buFontTx/>
                        <a:buNone/>
                        <a:tabLst/>
                        <a:defRPr/>
                      </a:pPr>
                      <a:r>
                        <a:rPr lang="pl-PL" sz="1800" baseline="0" dirty="0">
                          <a:latin typeface="Cambria" panose="02040503050406030204" pitchFamily="18" charset="0"/>
                          <a:ea typeface="Cambria" panose="02040503050406030204" pitchFamily="18" charset="0"/>
                        </a:rPr>
                        <a:t>M. S. Basunia</a:t>
                      </a:r>
                      <a:r>
                        <a:rPr lang="en-US" sz="1800" baseline="0" dirty="0">
                          <a:latin typeface="Cambria" panose="02040503050406030204" pitchFamily="18" charset="0"/>
                          <a:ea typeface="Cambria" panose="02040503050406030204" pitchFamily="18" charset="0"/>
                        </a:rPr>
                        <a:t> </a:t>
                      </a:r>
                      <a:r>
                        <a:rPr lang="en-US" altLang="zh-CN" sz="1800" i="1" baseline="0" dirty="0">
                          <a:latin typeface="Cambria" panose="02040503050406030204" pitchFamily="18" charset="0"/>
                          <a:ea typeface="Cambria" panose="02040503050406030204" pitchFamily="18" charset="0"/>
                        </a:rPr>
                        <a:t>et al</a:t>
                      </a:r>
                      <a:r>
                        <a:rPr lang="en-US" altLang="zh-CN" sz="1800" baseline="0" dirty="0">
                          <a:latin typeface="Cambria" panose="02040503050406030204" pitchFamily="18" charset="0"/>
                          <a:ea typeface="Cambria" panose="02040503050406030204" pitchFamily="18" charset="0"/>
                        </a:rPr>
                        <a:t>.,</a:t>
                      </a:r>
                      <a:r>
                        <a:rPr lang="pl-PL" sz="1800" baseline="0" dirty="0">
                          <a:latin typeface="Cambria" panose="02040503050406030204" pitchFamily="18" charset="0"/>
                          <a:ea typeface="Cambria" panose="02040503050406030204" pitchFamily="18" charset="0"/>
                        </a:rPr>
                        <a:t> NDS 171, 1 (2021)</a:t>
                      </a:r>
                      <a:r>
                        <a:rPr lang="en-US" sz="1800" baseline="0" dirty="0">
                          <a:latin typeface="Cambria" panose="02040503050406030204" pitchFamily="18" charset="0"/>
                          <a:ea typeface="Cambria" panose="02040503050406030204" pitchFamily="18" charset="0"/>
                        </a:rPr>
                        <a:t>.</a:t>
                      </a:r>
                    </a:p>
                  </a:txBody>
                  <a:tcPr anchor="ctr">
                    <a:solidFill>
                      <a:srgbClr val="FFFFCC">
                        <a:alpha val="50196"/>
                      </a:srgbClr>
                    </a:solidFill>
                  </a:tcPr>
                </a:tc>
                <a:tc hMerge="1">
                  <a:txBody>
                    <a:bodyPr/>
                    <a:lstStyle/>
                    <a:p>
                      <a:endParaRPr lang="en-US"/>
                    </a:p>
                  </a:txBody>
                  <a:tcPr/>
                </a:tc>
                <a:tc hMerge="1">
                  <a:txBody>
                    <a:bodyPr/>
                    <a:lstStyle/>
                    <a:p>
                      <a:pPr marL="0" marR="0" lvl="0" indent="0" algn="ctr" defTabSz="914074" rtl="0" eaLnBrk="1" fontAlgn="auto" latinLnBrk="0" hangingPunct="1">
                        <a:lnSpc>
                          <a:spcPct val="100000"/>
                        </a:lnSpc>
                        <a:spcBef>
                          <a:spcPts val="0"/>
                        </a:spcBef>
                        <a:spcAft>
                          <a:spcPts val="0"/>
                        </a:spcAft>
                        <a:buClrTx/>
                        <a:buSzTx/>
                        <a:buFontTx/>
                        <a:buNone/>
                        <a:tabLst/>
                        <a:defRPr/>
                      </a:pPr>
                      <a:endParaRPr lang="en-US" dirty="0">
                        <a:latin typeface="Cambria" panose="02040503050406030204" pitchFamily="18" charset="0"/>
                        <a:ea typeface="Cambria" panose="02040503050406030204" pitchFamily="18" charset="0"/>
                      </a:endParaRPr>
                    </a:p>
                  </a:txBody>
                  <a:tcPr anchor="ctr"/>
                </a:tc>
                <a:tc hMerge="1">
                  <a:txBody>
                    <a:bodyPr/>
                    <a:lstStyle/>
                    <a:p>
                      <a:pPr algn="ctr"/>
                      <a:endParaRPr lang="en-US" dirty="0">
                        <a:latin typeface="Cambria" panose="02040503050406030204" pitchFamily="18" charset="0"/>
                        <a:ea typeface="Cambria" panose="02040503050406030204" pitchFamily="18" charset="0"/>
                      </a:endParaRPr>
                    </a:p>
                  </a:txBody>
                  <a:tcPr anchor="ctr"/>
                </a:tc>
                <a:tc gridSpan="2">
                  <a:txBody>
                    <a:bodyPr/>
                    <a:lstStyle/>
                    <a:p>
                      <a:pPr marL="0" marR="0" lvl="0" indent="0" algn="ctr" defTabSz="914074" rtl="0" eaLnBrk="1" fontAlgn="auto" latinLnBrk="0" hangingPunct="1">
                        <a:lnSpc>
                          <a:spcPct val="100000"/>
                        </a:lnSpc>
                        <a:spcBef>
                          <a:spcPts val="0"/>
                        </a:spcBef>
                        <a:spcAft>
                          <a:spcPts val="0"/>
                        </a:spcAft>
                        <a:buClrTx/>
                        <a:buSzTx/>
                        <a:buFontTx/>
                        <a:buNone/>
                        <a:tabLst/>
                        <a:defRPr/>
                      </a:pPr>
                      <a:r>
                        <a:rPr lang="en-US" sz="1800" dirty="0">
                          <a:latin typeface="Cambria" panose="02040503050406030204" pitchFamily="18" charset="0"/>
                          <a:ea typeface="Cambria" panose="02040503050406030204" pitchFamily="18" charset="0"/>
                        </a:rPr>
                        <a:t> 2025Go00</a:t>
                      </a:r>
                    </a:p>
                  </a:txBody>
                  <a:tcPr anchor="ctr">
                    <a:solidFill>
                      <a:srgbClr val="CCECFF">
                        <a:alpha val="40000"/>
                      </a:srgbClr>
                    </a:solidFill>
                  </a:tcPr>
                </a:tc>
                <a:tc hMerge="1">
                  <a:txBody>
                    <a:bodyPr/>
                    <a:lstStyle/>
                    <a:p>
                      <a:pPr marL="0" marR="0" lvl="0" indent="0" algn="ctr" defTabSz="914074" rtl="0" eaLnBrk="1" fontAlgn="auto" latinLnBrk="0" hangingPunct="1">
                        <a:lnSpc>
                          <a:spcPct val="100000"/>
                        </a:lnSpc>
                        <a:spcBef>
                          <a:spcPts val="0"/>
                        </a:spcBef>
                        <a:spcAft>
                          <a:spcPts val="0"/>
                        </a:spcAft>
                        <a:buClrTx/>
                        <a:buSzTx/>
                        <a:buFontTx/>
                        <a:buNone/>
                        <a:tabLst/>
                        <a:defRPr/>
                      </a:pPr>
                      <a:endParaRPr lang="en-US" dirty="0">
                        <a:latin typeface="Cambria" panose="02040503050406030204" pitchFamily="18" charset="0"/>
                        <a:ea typeface="Cambria" panose="02040503050406030204" pitchFamily="18" charset="0"/>
                      </a:endParaRPr>
                    </a:p>
                  </a:txBody>
                  <a:tcPr anchor="ctr"/>
                </a:tc>
                <a:extLst>
                  <a:ext uri="{0D108BD9-81ED-4DB2-BD59-A6C34878D82A}">
                    <a16:rowId xmlns:a16="http://schemas.microsoft.com/office/drawing/2014/main" val="3693047490"/>
                  </a:ext>
                </a:extLst>
              </a:tr>
            </a:tbl>
          </a:graphicData>
        </a:graphic>
      </p:graphicFrame>
      <p:sp>
        <p:nvSpPr>
          <p:cNvPr id="3" name="Title 2">
            <a:extLst>
              <a:ext uri="{FF2B5EF4-FFF2-40B4-BE49-F238E27FC236}">
                <a16:creationId xmlns:a16="http://schemas.microsoft.com/office/drawing/2014/main" id="{D8E3F032-A1B5-4B1E-A391-B36DC62EF4DD}"/>
              </a:ext>
            </a:extLst>
          </p:cNvPr>
          <p:cNvSpPr>
            <a:spLocks noGrp="1"/>
          </p:cNvSpPr>
          <p:nvPr>
            <p:ph type="title"/>
          </p:nvPr>
        </p:nvSpPr>
        <p:spPr/>
        <p:txBody>
          <a:bodyPr/>
          <a:lstStyle/>
          <a:p>
            <a:r>
              <a:rPr lang="en-US" altLang="zh-CN" dirty="0"/>
              <a:t>Revised Resonance Energy</a:t>
            </a:r>
            <a:endParaRPr lang="en-US" dirty="0"/>
          </a:p>
        </p:txBody>
      </p:sp>
      <p:sp>
        <p:nvSpPr>
          <p:cNvPr id="4" name="Footer Placeholder 3">
            <a:extLst>
              <a:ext uri="{FF2B5EF4-FFF2-40B4-BE49-F238E27FC236}">
                <a16:creationId xmlns:a16="http://schemas.microsoft.com/office/drawing/2014/main" id="{EEB4D824-7037-4AE7-83A9-C1E062E42754}"/>
              </a:ext>
            </a:extLst>
          </p:cNvPr>
          <p:cNvSpPr>
            <a:spLocks noGrp="1"/>
          </p:cNvSpPr>
          <p:nvPr>
            <p:ph type="ftr" sz="quarter" idx="10"/>
          </p:nvPr>
        </p:nvSpPr>
        <p:spPr/>
        <p:txBody>
          <a:bodyPr/>
          <a:lstStyle/>
          <a:p>
            <a:pPr>
              <a:defRPr/>
            </a:pPr>
            <a:r>
              <a:rPr lang="en-US"/>
              <a:t>Nuclear Data</a:t>
            </a:r>
            <a:endParaRPr lang="en-US" dirty="0"/>
          </a:p>
        </p:txBody>
      </p:sp>
      <p:sp>
        <p:nvSpPr>
          <p:cNvPr id="5" name="Slide Number Placeholder 4">
            <a:extLst>
              <a:ext uri="{FF2B5EF4-FFF2-40B4-BE49-F238E27FC236}">
                <a16:creationId xmlns:a16="http://schemas.microsoft.com/office/drawing/2014/main" id="{A4388127-3CBF-4FA3-B619-51F859C570AE}"/>
              </a:ext>
            </a:extLst>
          </p:cNvPr>
          <p:cNvSpPr>
            <a:spLocks noGrp="1"/>
          </p:cNvSpPr>
          <p:nvPr>
            <p:ph type="sldNum" sz="quarter" idx="11"/>
          </p:nvPr>
        </p:nvSpPr>
        <p:spPr/>
        <p:txBody>
          <a:bodyPr/>
          <a:lstStyle/>
          <a:p>
            <a:pPr>
              <a:defRPr/>
            </a:pPr>
            <a:r>
              <a:rPr lang="en-US"/>
              <a:t>, Slide </a:t>
            </a:r>
            <a:fld id="{35AD4620-7552-4207-8973-898801ED212B}" type="slidenum">
              <a:rPr lang="en-US" smtClean="0"/>
              <a:pPr>
                <a:defRPr/>
              </a:pPr>
              <a:t>11</a:t>
            </a:fld>
            <a:endParaRPr lang="en-US" dirty="0"/>
          </a:p>
        </p:txBody>
      </p:sp>
      <p:sp>
        <p:nvSpPr>
          <p:cNvPr id="12" name="TextBox 11">
            <a:extLst>
              <a:ext uri="{FF2B5EF4-FFF2-40B4-BE49-F238E27FC236}">
                <a16:creationId xmlns:a16="http://schemas.microsoft.com/office/drawing/2014/main" id="{24CBDC2E-E07F-4467-99E0-550EEDF09CDD}"/>
              </a:ext>
            </a:extLst>
          </p:cNvPr>
          <p:cNvSpPr txBox="1"/>
          <p:nvPr/>
        </p:nvSpPr>
        <p:spPr>
          <a:xfrm>
            <a:off x="76200" y="5717138"/>
            <a:ext cx="3466205" cy="369332"/>
          </a:xfrm>
          <a:prstGeom prst="rect">
            <a:avLst/>
          </a:prstGeom>
          <a:noFill/>
        </p:spPr>
        <p:txBody>
          <a:bodyPr wrap="none">
            <a:spAutoFit/>
          </a:bodyPr>
          <a:lstStyle/>
          <a:p>
            <a:r>
              <a:rPr lang="en-US" i="1" dirty="0">
                <a:latin typeface="Cambria" panose="02040503050406030204" pitchFamily="18" charset="0"/>
                <a:ea typeface="Cambria" panose="02040503050406030204" pitchFamily="18" charset="0"/>
              </a:rPr>
              <a:t>S</a:t>
            </a:r>
            <a:r>
              <a:rPr lang="en-US" i="1" baseline="-25000" dirty="0">
                <a:latin typeface="Cambria" panose="02040503050406030204" pitchFamily="18" charset="0"/>
                <a:ea typeface="Cambria" panose="02040503050406030204" pitchFamily="18" charset="0"/>
              </a:rPr>
              <a:t>p</a:t>
            </a:r>
            <a:r>
              <a:rPr lang="en-US" dirty="0">
                <a:latin typeface="Cambria" panose="02040503050406030204" pitchFamily="18" charset="0"/>
                <a:ea typeface="Cambria" panose="02040503050406030204" pitchFamily="18" charset="0"/>
              </a:rPr>
              <a:t> = 7581.25(14) keV [AME2020]</a:t>
            </a:r>
          </a:p>
        </p:txBody>
      </p:sp>
    </p:spTree>
    <p:extLst>
      <p:ext uri="{BB962C8B-B14F-4D97-AF65-F5344CB8AC3E}">
        <p14:creationId xmlns:p14="http://schemas.microsoft.com/office/powerpoint/2010/main" val="37268290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8E3F032-A1B5-4B1E-A391-B36DC62EF4DD}"/>
              </a:ext>
            </a:extLst>
          </p:cNvPr>
          <p:cNvSpPr>
            <a:spLocks noGrp="1"/>
          </p:cNvSpPr>
          <p:nvPr>
            <p:ph type="title"/>
          </p:nvPr>
        </p:nvSpPr>
        <p:spPr/>
        <p:txBody>
          <a:bodyPr/>
          <a:lstStyle/>
          <a:p>
            <a:r>
              <a:rPr lang="en-US" altLang="zh-CN" dirty="0"/>
              <a:t>Decay Branching Ratio</a:t>
            </a:r>
            <a:endParaRPr lang="en-US" dirty="0"/>
          </a:p>
        </p:txBody>
      </p:sp>
      <p:sp>
        <p:nvSpPr>
          <p:cNvPr id="4" name="Footer Placeholder 3">
            <a:extLst>
              <a:ext uri="{FF2B5EF4-FFF2-40B4-BE49-F238E27FC236}">
                <a16:creationId xmlns:a16="http://schemas.microsoft.com/office/drawing/2014/main" id="{EEB4D824-7037-4AE7-83A9-C1E062E42754}"/>
              </a:ext>
            </a:extLst>
          </p:cNvPr>
          <p:cNvSpPr>
            <a:spLocks noGrp="1"/>
          </p:cNvSpPr>
          <p:nvPr>
            <p:ph type="ftr" sz="quarter" idx="10"/>
          </p:nvPr>
        </p:nvSpPr>
        <p:spPr/>
        <p:txBody>
          <a:bodyPr/>
          <a:lstStyle/>
          <a:p>
            <a:pPr>
              <a:defRPr/>
            </a:pPr>
            <a:r>
              <a:rPr lang="en-US"/>
              <a:t>Nuclear Data</a:t>
            </a:r>
            <a:endParaRPr lang="en-US" dirty="0"/>
          </a:p>
        </p:txBody>
      </p:sp>
      <p:sp>
        <p:nvSpPr>
          <p:cNvPr id="5" name="Slide Number Placeholder 4">
            <a:extLst>
              <a:ext uri="{FF2B5EF4-FFF2-40B4-BE49-F238E27FC236}">
                <a16:creationId xmlns:a16="http://schemas.microsoft.com/office/drawing/2014/main" id="{A4388127-3CBF-4FA3-B619-51F859C570AE}"/>
              </a:ext>
            </a:extLst>
          </p:cNvPr>
          <p:cNvSpPr>
            <a:spLocks noGrp="1"/>
          </p:cNvSpPr>
          <p:nvPr>
            <p:ph type="sldNum" sz="quarter" idx="11"/>
          </p:nvPr>
        </p:nvSpPr>
        <p:spPr/>
        <p:txBody>
          <a:bodyPr/>
          <a:lstStyle/>
          <a:p>
            <a:pPr>
              <a:defRPr/>
            </a:pPr>
            <a:r>
              <a:rPr lang="en-US"/>
              <a:t>, Slide </a:t>
            </a:r>
            <a:fld id="{35AD4620-7552-4207-8973-898801ED212B}" type="slidenum">
              <a:rPr lang="en-US" smtClean="0"/>
              <a:pPr>
                <a:defRPr/>
              </a:pPr>
              <a:t>12</a:t>
            </a:fld>
            <a:endParaRPr lang="en-US" dirty="0"/>
          </a:p>
        </p:txBody>
      </p:sp>
      <p:graphicFrame>
        <p:nvGraphicFramePr>
          <p:cNvPr id="10" name="Table 6">
            <a:extLst>
              <a:ext uri="{FF2B5EF4-FFF2-40B4-BE49-F238E27FC236}">
                <a16:creationId xmlns:a16="http://schemas.microsoft.com/office/drawing/2014/main" id="{0B034E5C-E003-4F29-B6AB-9D95D9EFF37E}"/>
              </a:ext>
            </a:extLst>
          </p:cNvPr>
          <p:cNvGraphicFramePr>
            <a:graphicFrameLocks/>
          </p:cNvGraphicFramePr>
          <p:nvPr>
            <p:extLst>
              <p:ext uri="{D42A27DB-BD31-4B8C-83A1-F6EECF244321}">
                <p14:modId xmlns:p14="http://schemas.microsoft.com/office/powerpoint/2010/main" val="2170110652"/>
              </p:ext>
            </p:extLst>
          </p:nvPr>
        </p:nvGraphicFramePr>
        <p:xfrm>
          <a:off x="68233" y="1089382"/>
          <a:ext cx="9007534" cy="3291840"/>
        </p:xfrm>
        <a:graphic>
          <a:graphicData uri="http://schemas.openxmlformats.org/drawingml/2006/table">
            <a:tbl>
              <a:tblPr firstRow="1" bandRow="1">
                <a:tableStyleId>{5940675A-B579-460E-94D1-54222C63F5DA}</a:tableStyleId>
              </a:tblPr>
              <a:tblGrid>
                <a:gridCol w="600393">
                  <a:extLst>
                    <a:ext uri="{9D8B030D-6E8A-4147-A177-3AD203B41FA5}">
                      <a16:colId xmlns:a16="http://schemas.microsoft.com/office/drawing/2014/main" val="1622417731"/>
                    </a:ext>
                  </a:extLst>
                </a:gridCol>
                <a:gridCol w="1216342">
                  <a:extLst>
                    <a:ext uri="{9D8B030D-6E8A-4147-A177-3AD203B41FA5}">
                      <a16:colId xmlns:a16="http://schemas.microsoft.com/office/drawing/2014/main" val="1234340430"/>
                    </a:ext>
                  </a:extLst>
                </a:gridCol>
                <a:gridCol w="1355149">
                  <a:extLst>
                    <a:ext uri="{9D8B030D-6E8A-4147-A177-3AD203B41FA5}">
                      <a16:colId xmlns:a16="http://schemas.microsoft.com/office/drawing/2014/main" val="2511010154"/>
                    </a:ext>
                  </a:extLst>
                </a:gridCol>
                <a:gridCol w="1090930">
                  <a:extLst>
                    <a:ext uri="{9D8B030D-6E8A-4147-A177-3AD203B41FA5}">
                      <a16:colId xmlns:a16="http://schemas.microsoft.com/office/drawing/2014/main" val="3822593845"/>
                    </a:ext>
                  </a:extLst>
                </a:gridCol>
                <a:gridCol w="1344930">
                  <a:extLst>
                    <a:ext uri="{9D8B030D-6E8A-4147-A177-3AD203B41FA5}">
                      <a16:colId xmlns:a16="http://schemas.microsoft.com/office/drawing/2014/main" val="2345558720"/>
                    </a:ext>
                  </a:extLst>
                </a:gridCol>
                <a:gridCol w="1217930">
                  <a:extLst>
                    <a:ext uri="{9D8B030D-6E8A-4147-A177-3AD203B41FA5}">
                      <a16:colId xmlns:a16="http://schemas.microsoft.com/office/drawing/2014/main" val="321053861"/>
                    </a:ext>
                  </a:extLst>
                </a:gridCol>
                <a:gridCol w="1090930">
                  <a:extLst>
                    <a:ext uri="{9D8B030D-6E8A-4147-A177-3AD203B41FA5}">
                      <a16:colId xmlns:a16="http://schemas.microsoft.com/office/drawing/2014/main" val="1406324583"/>
                    </a:ext>
                  </a:extLst>
                </a:gridCol>
                <a:gridCol w="1090930">
                  <a:extLst>
                    <a:ext uri="{9D8B030D-6E8A-4147-A177-3AD203B41FA5}">
                      <a16:colId xmlns:a16="http://schemas.microsoft.com/office/drawing/2014/main" val="3943785953"/>
                    </a:ext>
                  </a:extLst>
                </a:gridCol>
              </a:tblGrid>
              <a:tr h="161228">
                <a:tc>
                  <a:txBody>
                    <a:bodyPr/>
                    <a:lstStyle/>
                    <a:p>
                      <a:pPr algn="ctr"/>
                      <a:r>
                        <a:rPr lang="en-US" i="1" baseline="0" dirty="0">
                          <a:latin typeface="Cambria" panose="02040503050406030204" pitchFamily="18" charset="0"/>
                          <a:ea typeface="Cambria" panose="02040503050406030204" pitchFamily="18" charset="0"/>
                        </a:rPr>
                        <a:t>T</a:t>
                      </a:r>
                    </a:p>
                  </a:txBody>
                  <a:tcPr anchor="ctr"/>
                </a:tc>
                <a:tc>
                  <a:txBody>
                    <a:bodyPr/>
                    <a:lstStyle/>
                    <a:p>
                      <a:pPr algn="ctr"/>
                      <a:r>
                        <a:rPr lang="en-US" i="1" dirty="0">
                          <a:latin typeface="Cambria" panose="02040503050406030204" pitchFamily="18" charset="0"/>
                          <a:ea typeface="Cambria" panose="02040503050406030204" pitchFamily="18" charset="0"/>
                        </a:rPr>
                        <a:t>J</a:t>
                      </a:r>
                      <a:r>
                        <a:rPr lang="en-US" altLang="zh-CN" i="1" baseline="30000" dirty="0">
                          <a:latin typeface="Cambria" panose="02040503050406030204" pitchFamily="18" charset="0"/>
                          <a:ea typeface="Cambria" panose="02040503050406030204" pitchFamily="18" charset="0"/>
                        </a:rPr>
                        <a:t>π</a:t>
                      </a:r>
                      <a:endParaRPr lang="en-US" i="1" baseline="30000" dirty="0">
                        <a:latin typeface="Cambria" panose="02040503050406030204" pitchFamily="18" charset="0"/>
                        <a:ea typeface="Cambria" panose="02040503050406030204" pitchFamily="18" charset="0"/>
                      </a:endParaRPr>
                    </a:p>
                  </a:txBody>
                  <a:tcPr anchor="ctr"/>
                </a:tc>
                <a:tc>
                  <a:txBody>
                    <a:bodyPr/>
                    <a:lstStyle/>
                    <a:p>
                      <a:pPr algn="ctr"/>
                      <a:r>
                        <a:rPr lang="en-US" i="1" dirty="0">
                          <a:latin typeface="Cambria" panose="02040503050406030204" pitchFamily="18" charset="0"/>
                          <a:ea typeface="Cambria" panose="02040503050406030204" pitchFamily="18" charset="0"/>
                        </a:rPr>
                        <a:t>E</a:t>
                      </a:r>
                      <a:r>
                        <a:rPr lang="en-US" i="1" baseline="-25000" dirty="0">
                          <a:latin typeface="Cambria" panose="02040503050406030204" pitchFamily="18" charset="0"/>
                          <a:ea typeface="Cambria" panose="02040503050406030204" pitchFamily="18" charset="0"/>
                        </a:rPr>
                        <a:t>x</a:t>
                      </a:r>
                      <a:r>
                        <a:rPr lang="en-US" dirty="0">
                          <a:latin typeface="Cambria" panose="02040503050406030204" pitchFamily="18" charset="0"/>
                          <a:ea typeface="Cambria" panose="02040503050406030204" pitchFamily="18" charset="0"/>
                        </a:rPr>
                        <a:t> (keV)</a:t>
                      </a:r>
                    </a:p>
                  </a:txBody>
                  <a:tcPr anchor="ctr"/>
                </a:tc>
                <a:tc>
                  <a:txBody>
                    <a:bodyPr/>
                    <a:lstStyle/>
                    <a:p>
                      <a:pPr algn="ctr"/>
                      <a:r>
                        <a:rPr lang="en-US" altLang="zh-CN" i="1" dirty="0">
                          <a:latin typeface="Cambria" panose="02040503050406030204" pitchFamily="18" charset="0"/>
                          <a:ea typeface="Cambria" panose="02040503050406030204" pitchFamily="18" charset="0"/>
                        </a:rPr>
                        <a:t>E</a:t>
                      </a:r>
                      <a:r>
                        <a:rPr lang="en-US" altLang="zh-CN" i="1" baseline="-25000" dirty="0">
                          <a:latin typeface="Cambria" panose="02040503050406030204" pitchFamily="18" charset="0"/>
                          <a:ea typeface="Cambria" panose="02040503050406030204" pitchFamily="18" charset="0"/>
                        </a:rPr>
                        <a:t>r</a:t>
                      </a:r>
                      <a:r>
                        <a:rPr lang="en-US" altLang="zh-CN" dirty="0">
                          <a:latin typeface="Cambria" panose="02040503050406030204" pitchFamily="18" charset="0"/>
                          <a:ea typeface="Cambria" panose="02040503050406030204" pitchFamily="18" charset="0"/>
                        </a:rPr>
                        <a:t> (keV)</a:t>
                      </a:r>
                      <a:endParaRPr lang="en-US" dirty="0">
                        <a:latin typeface="Cambria" panose="02040503050406030204" pitchFamily="18" charset="0"/>
                        <a:ea typeface="Cambria" panose="02040503050406030204" pitchFamily="18" charset="0"/>
                      </a:endParaRPr>
                    </a:p>
                  </a:txBody>
                  <a:tcPr anchor="ctr"/>
                </a:tc>
                <a:tc>
                  <a:txBody>
                    <a:bodyPr/>
                    <a:lstStyle/>
                    <a:p>
                      <a:pPr algn="ctr"/>
                      <a:r>
                        <a:rPr lang="en-US" altLang="zh-CN" i="1" dirty="0" err="1">
                          <a:latin typeface="Cambria" panose="02040503050406030204" pitchFamily="18" charset="0"/>
                          <a:ea typeface="Cambria" panose="02040503050406030204" pitchFamily="18" charset="0"/>
                        </a:rPr>
                        <a:t>E</a:t>
                      </a:r>
                      <a:r>
                        <a:rPr lang="en-US" altLang="zh-CN" i="1" baseline="-25000" dirty="0" err="1">
                          <a:latin typeface="Cambria" panose="02040503050406030204" pitchFamily="18" charset="0"/>
                          <a:ea typeface="Cambria" panose="02040503050406030204" pitchFamily="18" charset="0"/>
                        </a:rPr>
                        <a:t>γ</a:t>
                      </a:r>
                      <a:r>
                        <a:rPr lang="en-US" altLang="zh-CN" dirty="0">
                          <a:latin typeface="Cambria" panose="02040503050406030204" pitchFamily="18" charset="0"/>
                          <a:ea typeface="Cambria" panose="02040503050406030204" pitchFamily="18" charset="0"/>
                        </a:rPr>
                        <a:t> (keV)</a:t>
                      </a:r>
                      <a:endParaRPr lang="en-US" dirty="0">
                        <a:latin typeface="Cambria" panose="02040503050406030204" pitchFamily="18" charset="0"/>
                        <a:ea typeface="Cambria" panose="02040503050406030204" pitchFamily="18" charset="0"/>
                      </a:endParaRPr>
                    </a:p>
                  </a:txBody>
                  <a:tcPr anchor="ctr"/>
                </a:tc>
                <a:tc>
                  <a:txBody>
                    <a:bodyPr/>
                    <a:lstStyle/>
                    <a:p>
                      <a:pPr algn="ctr"/>
                      <a:r>
                        <a:rPr lang="en-US" i="1" dirty="0">
                          <a:latin typeface="Cambria" panose="02040503050406030204" pitchFamily="18" charset="0"/>
                          <a:ea typeface="Cambria" panose="02040503050406030204" pitchFamily="18" charset="0"/>
                        </a:rPr>
                        <a:t>I</a:t>
                      </a:r>
                      <a:r>
                        <a:rPr lang="en-US" altLang="zh-CN" i="1" baseline="-25000" dirty="0">
                          <a:latin typeface="Cambria" panose="02040503050406030204" pitchFamily="18" charset="0"/>
                          <a:ea typeface="Cambria" panose="02040503050406030204" pitchFamily="18" charset="0"/>
                        </a:rPr>
                        <a:t>βγ</a:t>
                      </a:r>
                      <a:r>
                        <a:rPr lang="en-US" altLang="zh-CN" dirty="0">
                          <a:latin typeface="Cambria" panose="02040503050406030204" pitchFamily="18" charset="0"/>
                          <a:ea typeface="Cambria" panose="02040503050406030204" pitchFamily="18" charset="0"/>
                        </a:rPr>
                        <a:t> (%)</a:t>
                      </a:r>
                      <a:endParaRPr lang="en-US" dirty="0">
                        <a:latin typeface="Cambria" panose="02040503050406030204" pitchFamily="18" charset="0"/>
                        <a:ea typeface="Cambria" panose="02040503050406030204" pitchFamily="18" charset="0"/>
                      </a:endParaRPr>
                    </a:p>
                  </a:txBody>
                  <a:tcPr anchor="ctr"/>
                </a:tc>
                <a:tc>
                  <a:txBody>
                    <a:bodyPr/>
                    <a:lstStyle/>
                    <a:p>
                      <a:pPr algn="ctr"/>
                      <a:r>
                        <a:rPr lang="en-US" i="1" dirty="0">
                          <a:latin typeface="Cambria" panose="02040503050406030204" pitchFamily="18" charset="0"/>
                          <a:ea typeface="Cambria" panose="02040503050406030204" pitchFamily="18" charset="0"/>
                        </a:rPr>
                        <a:t>I</a:t>
                      </a:r>
                      <a:r>
                        <a:rPr lang="en-US" altLang="zh-CN" i="1" baseline="-25000" dirty="0">
                          <a:latin typeface="Cambria" panose="02040503050406030204" pitchFamily="18" charset="0"/>
                          <a:ea typeface="Cambria" panose="02040503050406030204" pitchFamily="18" charset="0"/>
                        </a:rPr>
                        <a:t>βp</a:t>
                      </a:r>
                      <a:r>
                        <a:rPr lang="en-US" altLang="zh-CN" dirty="0">
                          <a:latin typeface="Cambria" panose="02040503050406030204" pitchFamily="18" charset="0"/>
                          <a:ea typeface="Cambria" panose="02040503050406030204" pitchFamily="18" charset="0"/>
                        </a:rPr>
                        <a:t> (%)</a:t>
                      </a:r>
                      <a:endParaRPr lang="en-US" dirty="0">
                        <a:latin typeface="Cambria" panose="02040503050406030204" pitchFamily="18" charset="0"/>
                        <a:ea typeface="Cambria" panose="02040503050406030204" pitchFamily="18" charset="0"/>
                      </a:endParaRPr>
                    </a:p>
                  </a:txBody>
                  <a:tcPr anchor="ctr"/>
                </a:tc>
                <a:tc>
                  <a:txBody>
                    <a:bodyPr/>
                    <a:lstStyle/>
                    <a:p>
                      <a:pPr algn="ctr"/>
                      <a:r>
                        <a:rPr lang="en-US" i="1" dirty="0">
                          <a:latin typeface="Cambria" panose="02040503050406030204" pitchFamily="18" charset="0"/>
                          <a:ea typeface="Cambria" panose="02040503050406030204" pitchFamily="18" charset="0"/>
                        </a:rPr>
                        <a:t>I</a:t>
                      </a:r>
                      <a:r>
                        <a:rPr lang="en-US" altLang="zh-CN" i="1" baseline="-25000" dirty="0">
                          <a:latin typeface="Cambria" panose="02040503050406030204" pitchFamily="18" charset="0"/>
                          <a:ea typeface="Cambria" panose="02040503050406030204" pitchFamily="18" charset="0"/>
                        </a:rPr>
                        <a:t>β</a:t>
                      </a:r>
                      <a:r>
                        <a:rPr lang="en-US" altLang="zh-CN" dirty="0">
                          <a:latin typeface="Cambria" panose="02040503050406030204" pitchFamily="18" charset="0"/>
                          <a:ea typeface="Cambria" panose="02040503050406030204" pitchFamily="18" charset="0"/>
                        </a:rPr>
                        <a:t> (%)</a:t>
                      </a:r>
                      <a:endParaRPr lang="en-US" dirty="0">
                        <a:latin typeface="Cambria" panose="02040503050406030204" pitchFamily="18" charset="0"/>
                        <a:ea typeface="Cambria" panose="02040503050406030204" pitchFamily="18" charset="0"/>
                      </a:endParaRPr>
                    </a:p>
                  </a:txBody>
                  <a:tcPr anchor="ctr"/>
                </a:tc>
                <a:extLst>
                  <a:ext uri="{0D108BD9-81ED-4DB2-BD59-A6C34878D82A}">
                    <a16:rowId xmlns:a16="http://schemas.microsoft.com/office/drawing/2014/main" val="1709497389"/>
                  </a:ext>
                </a:extLst>
              </a:tr>
              <a:tr h="159019">
                <a:tc rowSpan="2">
                  <a:txBody>
                    <a:bodyPr/>
                    <a:lstStyle/>
                    <a:p>
                      <a:pPr algn="ctr"/>
                      <a:r>
                        <a:rPr lang="en-US" baseline="0" dirty="0">
                          <a:latin typeface="Cambria" panose="02040503050406030204" pitchFamily="18" charset="0"/>
                          <a:ea typeface="Cambria" panose="02040503050406030204" pitchFamily="18" charset="0"/>
                        </a:rPr>
                        <a:t>1/2</a:t>
                      </a:r>
                    </a:p>
                  </a:txBody>
                  <a:tcPr anchor="ctr">
                    <a:solidFill>
                      <a:srgbClr val="CCECFF">
                        <a:alpha val="40000"/>
                      </a:srgbClr>
                    </a:solidFill>
                  </a:tcPr>
                </a:tc>
                <a:tc rowSpan="2">
                  <a:txBody>
                    <a:bodyPr/>
                    <a:lstStyle/>
                    <a:p>
                      <a:pPr algn="ctr"/>
                      <a:r>
                        <a:rPr lang="en-US" dirty="0">
                          <a:latin typeface="Cambria" panose="02040503050406030204" pitchFamily="18" charset="0"/>
                          <a:ea typeface="Cambria" panose="02040503050406030204" pitchFamily="18" charset="0"/>
                        </a:rPr>
                        <a:t>3/2</a:t>
                      </a:r>
                      <a:r>
                        <a:rPr lang="en-US" baseline="30000" dirty="0">
                          <a:latin typeface="Cambria" panose="02040503050406030204" pitchFamily="18" charset="0"/>
                          <a:ea typeface="Cambria" panose="02040503050406030204" pitchFamily="18" charset="0"/>
                        </a:rPr>
                        <a:t>+</a:t>
                      </a:r>
                      <a:r>
                        <a:rPr lang="en-US" dirty="0">
                          <a:latin typeface="Cambria" panose="02040503050406030204" pitchFamily="18" charset="0"/>
                          <a:ea typeface="Cambria" panose="02040503050406030204" pitchFamily="18" charset="0"/>
                        </a:rPr>
                        <a:t>, 5/2</a:t>
                      </a:r>
                      <a:r>
                        <a:rPr lang="en-US" baseline="30000" dirty="0">
                          <a:latin typeface="Cambria" panose="02040503050406030204" pitchFamily="18" charset="0"/>
                          <a:ea typeface="Cambria" panose="02040503050406030204" pitchFamily="18" charset="0"/>
                        </a:rPr>
                        <a:t>+</a:t>
                      </a:r>
                    </a:p>
                  </a:txBody>
                  <a:tcPr anchor="ctr">
                    <a:solidFill>
                      <a:srgbClr val="CCECFF">
                        <a:alpha val="40000"/>
                      </a:srgbClr>
                    </a:solidFill>
                  </a:tcPr>
                </a:tc>
                <a:tc rowSpan="2">
                  <a:txBody>
                    <a:bodyPr/>
                    <a:lstStyle/>
                    <a:p>
                      <a:pPr algn="ctr"/>
                      <a:r>
                        <a:rPr lang="en-US" dirty="0">
                          <a:latin typeface="Cambria" panose="02040503050406030204" pitchFamily="18" charset="0"/>
                          <a:ea typeface="Cambria" panose="02040503050406030204" pitchFamily="18" charset="0"/>
                        </a:rPr>
                        <a:t>7787.3(5)</a:t>
                      </a:r>
                    </a:p>
                  </a:txBody>
                  <a:tcPr anchor="ctr">
                    <a:solidFill>
                      <a:srgbClr val="CCECFF">
                        <a:alpha val="40000"/>
                      </a:srgbClr>
                    </a:solidFill>
                  </a:tcPr>
                </a:tc>
                <a:tc rowSpan="2">
                  <a:txBody>
                    <a:bodyPr/>
                    <a:lstStyle/>
                    <a:p>
                      <a:pPr algn="ctr" fontAlgn="ctr"/>
                      <a:r>
                        <a:rPr lang="en-US" sz="1800" b="0" i="0" u="none" strike="noStrike" dirty="0">
                          <a:solidFill>
                            <a:srgbClr val="000000"/>
                          </a:solidFill>
                          <a:effectLst/>
                          <a:latin typeface="Cambria" panose="02040503050406030204" pitchFamily="18" charset="0"/>
                          <a:ea typeface="Cambria" panose="02040503050406030204" pitchFamily="18" charset="0"/>
                        </a:rPr>
                        <a:t>206.1(5)</a:t>
                      </a:r>
                    </a:p>
                  </a:txBody>
                  <a:tcPr anchor="ctr">
                    <a:solidFill>
                      <a:srgbClr val="CCECFF">
                        <a:alpha val="40000"/>
                      </a:srgbClr>
                    </a:solidFill>
                  </a:tcPr>
                </a:tc>
                <a:tc>
                  <a:txBody>
                    <a:bodyPr/>
                    <a:lstStyle/>
                    <a:p>
                      <a:pPr algn="ctr"/>
                      <a:r>
                        <a:rPr lang="en-US" dirty="0">
                          <a:latin typeface="Cambria" panose="02040503050406030204" pitchFamily="18" charset="0"/>
                          <a:ea typeface="Cambria" panose="02040503050406030204" pitchFamily="18" charset="0"/>
                        </a:rPr>
                        <a:t>5735.8(6)</a:t>
                      </a:r>
                    </a:p>
                  </a:txBody>
                  <a:tcPr anchor="ctr">
                    <a:solidFill>
                      <a:srgbClr val="CCECFF">
                        <a:alpha val="40000"/>
                      </a:srgbClr>
                    </a:solidFill>
                  </a:tcPr>
                </a:tc>
                <a:tc>
                  <a:txBody>
                    <a:bodyPr/>
                    <a:lstStyle/>
                    <a:p>
                      <a:pPr algn="ctr"/>
                      <a:r>
                        <a:rPr lang="en-US" dirty="0">
                          <a:latin typeface="Cambria" panose="02040503050406030204" pitchFamily="18" charset="0"/>
                          <a:ea typeface="Cambria" panose="02040503050406030204" pitchFamily="18" charset="0"/>
                        </a:rPr>
                        <a:t>0.79(6)</a:t>
                      </a:r>
                    </a:p>
                  </a:txBody>
                  <a:tcPr anchor="ctr">
                    <a:solidFill>
                      <a:srgbClr val="CCECFF">
                        <a:alpha val="40000"/>
                      </a:srgbClr>
                    </a:solidFill>
                  </a:tcPr>
                </a:tc>
                <a:tc rowSpan="2">
                  <a:txBody>
                    <a:bodyPr/>
                    <a:lstStyle/>
                    <a:p>
                      <a:pPr algn="ctr"/>
                      <a:r>
                        <a:rPr lang="en-US" dirty="0">
                          <a:latin typeface="Cambria" panose="02040503050406030204" pitchFamily="18" charset="0"/>
                          <a:ea typeface="Cambria" panose="02040503050406030204" pitchFamily="18" charset="0"/>
                        </a:rPr>
                        <a:t>0.026(3)</a:t>
                      </a:r>
                    </a:p>
                  </a:txBody>
                  <a:tcPr anchor="ctr">
                    <a:solidFill>
                      <a:srgbClr val="CCECFF">
                        <a:alpha val="40000"/>
                      </a:srgbClr>
                    </a:solidFill>
                  </a:tcPr>
                </a:tc>
                <a:tc rowSpan="2">
                  <a:txBody>
                    <a:bodyPr/>
                    <a:lstStyle/>
                    <a:p>
                      <a:pPr algn="ctr"/>
                      <a:r>
                        <a:rPr lang="en-US" dirty="0">
                          <a:latin typeface="Cambria" panose="02040503050406030204" pitchFamily="18" charset="0"/>
                          <a:ea typeface="Cambria" panose="02040503050406030204" pitchFamily="18" charset="0"/>
                        </a:rPr>
                        <a:t>3.99(26)</a:t>
                      </a:r>
                    </a:p>
                  </a:txBody>
                  <a:tcPr anchor="ctr">
                    <a:solidFill>
                      <a:srgbClr val="CCECFF">
                        <a:alpha val="40000"/>
                      </a:srgbClr>
                    </a:solidFill>
                  </a:tcPr>
                </a:tc>
                <a:extLst>
                  <a:ext uri="{0D108BD9-81ED-4DB2-BD59-A6C34878D82A}">
                    <a16:rowId xmlns:a16="http://schemas.microsoft.com/office/drawing/2014/main" val="3839187965"/>
                  </a:ext>
                </a:extLst>
              </a:tr>
              <a:tr h="159019">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a:r>
                        <a:rPr lang="en-US" dirty="0">
                          <a:latin typeface="Cambria" panose="02040503050406030204" pitchFamily="18" charset="0"/>
                          <a:ea typeface="Cambria" panose="02040503050406030204" pitchFamily="18" charset="0"/>
                        </a:rPr>
                        <a:t>7335.1(9)</a:t>
                      </a:r>
                    </a:p>
                  </a:txBody>
                  <a:tcPr anchor="ctr">
                    <a:solidFill>
                      <a:srgbClr val="CCECFF">
                        <a:alpha val="40000"/>
                      </a:srgbClr>
                    </a:solidFill>
                  </a:tcPr>
                </a:tc>
                <a:tc>
                  <a:txBody>
                    <a:bodyPr/>
                    <a:lstStyle/>
                    <a:p>
                      <a:pPr algn="ctr"/>
                      <a:r>
                        <a:rPr lang="en-US" dirty="0">
                          <a:latin typeface="Cambria" panose="02040503050406030204" pitchFamily="18" charset="0"/>
                          <a:ea typeface="Cambria" panose="02040503050406030204" pitchFamily="18" charset="0"/>
                        </a:rPr>
                        <a:t>3.17(22)</a:t>
                      </a:r>
                    </a:p>
                  </a:txBody>
                  <a:tcPr anchor="ctr">
                    <a:solidFill>
                      <a:srgbClr val="CCECFF">
                        <a:alpha val="40000"/>
                      </a:srgbClr>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292159693"/>
                  </a:ext>
                </a:extLst>
              </a:tr>
              <a:tr h="159019">
                <a:tc rowSpan="4">
                  <a:txBody>
                    <a:bodyPr/>
                    <a:lstStyle/>
                    <a:p>
                      <a:pPr algn="ctr"/>
                      <a:r>
                        <a:rPr lang="en-US" baseline="0" dirty="0">
                          <a:latin typeface="Cambria" panose="02040503050406030204" pitchFamily="18" charset="0"/>
                          <a:ea typeface="Cambria" panose="02040503050406030204" pitchFamily="18" charset="0"/>
                        </a:rPr>
                        <a:t>3/2</a:t>
                      </a:r>
                    </a:p>
                    <a:p>
                      <a:pPr algn="ctr"/>
                      <a:r>
                        <a:rPr lang="en-US" baseline="0" dirty="0">
                          <a:latin typeface="Cambria" panose="02040503050406030204" pitchFamily="18" charset="0"/>
                          <a:ea typeface="Cambria" panose="02040503050406030204" pitchFamily="18" charset="0"/>
                        </a:rPr>
                        <a:t>IAS</a:t>
                      </a:r>
                    </a:p>
                  </a:txBody>
                  <a:tcPr anchor="ctr">
                    <a:solidFill>
                      <a:srgbClr val="FFCCCC">
                        <a:alpha val="40000"/>
                      </a:srgbClr>
                    </a:solidFill>
                  </a:tcPr>
                </a:tc>
                <a:tc rowSpan="4">
                  <a:txBody>
                    <a:bodyPr/>
                    <a:lstStyle/>
                    <a:p>
                      <a:pPr algn="ctr"/>
                      <a:r>
                        <a:rPr lang="en-US" dirty="0">
                          <a:latin typeface="Cambria" panose="02040503050406030204" pitchFamily="18" charset="0"/>
                          <a:ea typeface="Cambria" panose="02040503050406030204" pitchFamily="18" charset="0"/>
                        </a:rPr>
                        <a:t>5/2</a:t>
                      </a:r>
                      <a:r>
                        <a:rPr lang="en-US" baseline="30000" dirty="0">
                          <a:latin typeface="Cambria" panose="02040503050406030204" pitchFamily="18" charset="0"/>
                          <a:ea typeface="Cambria" panose="02040503050406030204" pitchFamily="18" charset="0"/>
                        </a:rPr>
                        <a:t>+</a:t>
                      </a:r>
                    </a:p>
                  </a:txBody>
                  <a:tcPr anchor="ctr">
                    <a:solidFill>
                      <a:srgbClr val="FFCCCC">
                        <a:alpha val="40000"/>
                      </a:srgbClr>
                    </a:solidFill>
                  </a:tcPr>
                </a:tc>
                <a:tc rowSpan="4">
                  <a:txBody>
                    <a:bodyPr/>
                    <a:lstStyle/>
                    <a:p>
                      <a:pPr marL="0" marR="0" lvl="0" indent="0" algn="ctr" defTabSz="914074" rtl="0" eaLnBrk="1" fontAlgn="auto" latinLnBrk="0" hangingPunct="1">
                        <a:lnSpc>
                          <a:spcPct val="100000"/>
                        </a:lnSpc>
                        <a:spcBef>
                          <a:spcPts val="0"/>
                        </a:spcBef>
                        <a:spcAft>
                          <a:spcPts val="0"/>
                        </a:spcAft>
                        <a:buClrTx/>
                        <a:buSzTx/>
                        <a:buFontTx/>
                        <a:buNone/>
                        <a:tabLst/>
                        <a:defRPr/>
                      </a:pPr>
                      <a:r>
                        <a:rPr lang="en-US" dirty="0">
                          <a:latin typeface="Cambria" panose="02040503050406030204" pitchFamily="18" charset="0"/>
                          <a:ea typeface="Cambria" panose="02040503050406030204" pitchFamily="18" charset="0"/>
                        </a:rPr>
                        <a:t>7803.4(5)</a:t>
                      </a:r>
                    </a:p>
                  </a:txBody>
                  <a:tcPr anchor="ctr">
                    <a:solidFill>
                      <a:srgbClr val="FFCCCC">
                        <a:alpha val="40000"/>
                      </a:srgbClr>
                    </a:solidFill>
                  </a:tcPr>
                </a:tc>
                <a:tc rowSpan="4">
                  <a:txBody>
                    <a:bodyPr/>
                    <a:lstStyle/>
                    <a:p>
                      <a:pPr algn="ctr" fontAlgn="ctr"/>
                      <a:r>
                        <a:rPr lang="en-US" sz="1800" b="0" i="0" u="none" strike="noStrike" dirty="0">
                          <a:solidFill>
                            <a:srgbClr val="000000"/>
                          </a:solidFill>
                          <a:effectLst/>
                          <a:latin typeface="Cambria" panose="02040503050406030204" pitchFamily="18" charset="0"/>
                          <a:ea typeface="Cambria" panose="02040503050406030204" pitchFamily="18" charset="0"/>
                        </a:rPr>
                        <a:t>222.2(5)</a:t>
                      </a:r>
                    </a:p>
                  </a:txBody>
                  <a:tcPr anchor="ctr">
                    <a:solidFill>
                      <a:srgbClr val="FFCCCC">
                        <a:alpha val="40000"/>
                      </a:srgbClr>
                    </a:solidFill>
                  </a:tcPr>
                </a:tc>
                <a:tc>
                  <a:txBody>
                    <a:bodyPr/>
                    <a:lstStyle/>
                    <a:p>
                      <a:pPr algn="ctr"/>
                      <a:r>
                        <a:rPr lang="en-US" dirty="0">
                          <a:latin typeface="Cambria" panose="02040503050406030204" pitchFamily="18" charset="0"/>
                          <a:ea typeface="Cambria" panose="02040503050406030204" pitchFamily="18" charset="0"/>
                        </a:rPr>
                        <a:t>4898.1(11)</a:t>
                      </a:r>
                    </a:p>
                  </a:txBody>
                  <a:tcPr anchor="ctr">
                    <a:solidFill>
                      <a:srgbClr val="FFCCCC">
                        <a:alpha val="40000"/>
                      </a:srgbClr>
                    </a:solidFill>
                  </a:tcPr>
                </a:tc>
                <a:tc>
                  <a:txBody>
                    <a:bodyPr/>
                    <a:lstStyle/>
                    <a:p>
                      <a:pPr algn="ctr"/>
                      <a:r>
                        <a:rPr lang="en-US" dirty="0">
                          <a:latin typeface="Cambria" panose="02040503050406030204" pitchFamily="18" charset="0"/>
                          <a:ea typeface="Cambria" panose="02040503050406030204" pitchFamily="18" charset="0"/>
                        </a:rPr>
                        <a:t>0.091(20)</a:t>
                      </a:r>
                    </a:p>
                  </a:txBody>
                  <a:tcPr anchor="ctr">
                    <a:solidFill>
                      <a:srgbClr val="FFCCCC">
                        <a:alpha val="40000"/>
                      </a:srgbClr>
                    </a:solidFill>
                  </a:tcPr>
                </a:tc>
                <a:tc rowSpan="4">
                  <a:txBody>
                    <a:bodyPr/>
                    <a:lstStyle/>
                    <a:p>
                      <a:pPr algn="ctr"/>
                      <a:r>
                        <a:rPr lang="en-US" dirty="0">
                          <a:latin typeface="Cambria" panose="02040503050406030204" pitchFamily="18" charset="0"/>
                          <a:ea typeface="Cambria" panose="02040503050406030204" pitchFamily="18" charset="0"/>
                        </a:rPr>
                        <a:t>0</a:t>
                      </a:r>
                    </a:p>
                  </a:txBody>
                  <a:tcPr anchor="ctr">
                    <a:solidFill>
                      <a:srgbClr val="FFCCCC">
                        <a:alpha val="40000"/>
                      </a:srgbClr>
                    </a:solidFill>
                  </a:tcPr>
                </a:tc>
                <a:tc rowSpan="4">
                  <a:txBody>
                    <a:bodyPr/>
                    <a:lstStyle/>
                    <a:p>
                      <a:pPr marL="0" marR="0" lvl="0" indent="0" algn="ctr" defTabSz="914074" rtl="0" eaLnBrk="1" fontAlgn="auto" latinLnBrk="0" hangingPunct="1">
                        <a:lnSpc>
                          <a:spcPct val="100000"/>
                        </a:lnSpc>
                        <a:spcBef>
                          <a:spcPts val="0"/>
                        </a:spcBef>
                        <a:spcAft>
                          <a:spcPts val="0"/>
                        </a:spcAft>
                        <a:buClrTx/>
                        <a:buSzTx/>
                        <a:buFontTx/>
                        <a:buNone/>
                        <a:tabLst/>
                        <a:defRPr/>
                      </a:pPr>
                      <a:r>
                        <a:rPr lang="en-US" dirty="0">
                          <a:latin typeface="Cambria" panose="02040503050406030204" pitchFamily="18" charset="0"/>
                          <a:ea typeface="Cambria" panose="02040503050406030204" pitchFamily="18" charset="0"/>
                        </a:rPr>
                        <a:t>14.8(9)</a:t>
                      </a:r>
                    </a:p>
                  </a:txBody>
                  <a:tcPr anchor="ctr">
                    <a:solidFill>
                      <a:srgbClr val="FFCCCC">
                        <a:alpha val="40000"/>
                      </a:srgbClr>
                    </a:solidFill>
                  </a:tcPr>
                </a:tc>
                <a:extLst>
                  <a:ext uri="{0D108BD9-81ED-4DB2-BD59-A6C34878D82A}">
                    <a16:rowId xmlns:a16="http://schemas.microsoft.com/office/drawing/2014/main" val="2965311569"/>
                  </a:ext>
                </a:extLst>
              </a:tr>
              <a:tr h="159019">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a:r>
                        <a:rPr lang="en-US" dirty="0">
                          <a:latin typeface="Cambria" panose="02040503050406030204" pitchFamily="18" charset="0"/>
                          <a:ea typeface="Cambria" panose="02040503050406030204" pitchFamily="18" charset="0"/>
                        </a:rPr>
                        <a:t>5751.7(7)</a:t>
                      </a:r>
                    </a:p>
                  </a:txBody>
                  <a:tcPr anchor="ctr">
                    <a:solidFill>
                      <a:srgbClr val="FFCCCC">
                        <a:alpha val="40000"/>
                      </a:srgbClr>
                    </a:solidFill>
                  </a:tcPr>
                </a:tc>
                <a:tc>
                  <a:txBody>
                    <a:bodyPr/>
                    <a:lstStyle/>
                    <a:p>
                      <a:pPr algn="ctr"/>
                      <a:r>
                        <a:rPr lang="en-US" dirty="0">
                          <a:latin typeface="Cambria" panose="02040503050406030204" pitchFamily="18" charset="0"/>
                          <a:ea typeface="Cambria" panose="02040503050406030204" pitchFamily="18" charset="0"/>
                        </a:rPr>
                        <a:t>0.55(5)</a:t>
                      </a:r>
                    </a:p>
                  </a:txBody>
                  <a:tcPr anchor="ctr">
                    <a:solidFill>
                      <a:srgbClr val="FFCCCC">
                        <a:alpha val="40000"/>
                      </a:srgbClr>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2588262004"/>
                  </a:ext>
                </a:extLst>
              </a:tr>
              <a:tr h="159019">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a:r>
                        <a:rPr lang="en-US" dirty="0">
                          <a:latin typeface="Cambria" panose="02040503050406030204" pitchFamily="18" charset="0"/>
                          <a:ea typeface="Cambria" panose="02040503050406030204" pitchFamily="18" charset="0"/>
                        </a:rPr>
                        <a:t>7351.2(9)</a:t>
                      </a:r>
                    </a:p>
                  </a:txBody>
                  <a:tcPr anchor="ctr">
                    <a:solidFill>
                      <a:srgbClr val="FFCCCC">
                        <a:alpha val="40000"/>
                      </a:srgbClr>
                    </a:solidFill>
                  </a:tcPr>
                </a:tc>
                <a:tc>
                  <a:txBody>
                    <a:bodyPr/>
                    <a:lstStyle/>
                    <a:p>
                      <a:pPr algn="ctr"/>
                      <a:r>
                        <a:rPr lang="en-US" dirty="0">
                          <a:latin typeface="Cambria" panose="02040503050406030204" pitchFamily="18" charset="0"/>
                          <a:ea typeface="Cambria" panose="02040503050406030204" pitchFamily="18" charset="0"/>
                        </a:rPr>
                        <a:t>4.76(33)</a:t>
                      </a:r>
                    </a:p>
                  </a:txBody>
                  <a:tcPr anchor="ctr">
                    <a:solidFill>
                      <a:srgbClr val="FFCCCC">
                        <a:alpha val="40000"/>
                      </a:srgbClr>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4289281078"/>
                  </a:ext>
                </a:extLst>
              </a:tr>
              <a:tr h="159019">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dirty="0"/>
                    </a:p>
                  </a:txBody>
                  <a:tcPr/>
                </a:tc>
                <a:tc>
                  <a:txBody>
                    <a:bodyPr/>
                    <a:lstStyle/>
                    <a:p>
                      <a:pPr algn="ctr"/>
                      <a:r>
                        <a:rPr lang="en-US" dirty="0">
                          <a:latin typeface="Cambria" panose="02040503050406030204" pitchFamily="18" charset="0"/>
                          <a:ea typeface="Cambria" panose="02040503050406030204" pitchFamily="18" charset="0"/>
                        </a:rPr>
                        <a:t>7802.5(9)</a:t>
                      </a:r>
                    </a:p>
                  </a:txBody>
                  <a:tcPr anchor="ctr">
                    <a:solidFill>
                      <a:srgbClr val="FFCCCC">
                        <a:alpha val="40000"/>
                      </a:srgbClr>
                    </a:solidFill>
                  </a:tcPr>
                </a:tc>
                <a:tc>
                  <a:txBody>
                    <a:bodyPr/>
                    <a:lstStyle/>
                    <a:p>
                      <a:pPr algn="ctr"/>
                      <a:r>
                        <a:rPr lang="en-US" dirty="0">
                          <a:latin typeface="Cambria" panose="02040503050406030204" pitchFamily="18" charset="0"/>
                          <a:ea typeface="Cambria" panose="02040503050406030204" pitchFamily="18" charset="0"/>
                        </a:rPr>
                        <a:t>9.4(6)</a:t>
                      </a:r>
                    </a:p>
                  </a:txBody>
                  <a:tcPr anchor="ctr">
                    <a:solidFill>
                      <a:srgbClr val="FFCCCC">
                        <a:alpha val="40000"/>
                      </a:srgbClr>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518086848"/>
                  </a:ext>
                </a:extLst>
              </a:tr>
              <a:tr h="182880">
                <a:tc rowSpan="2">
                  <a:txBody>
                    <a:bodyPr/>
                    <a:lstStyle/>
                    <a:p>
                      <a:pPr algn="ctr"/>
                      <a:r>
                        <a:rPr lang="en-US" sz="1800" baseline="0" dirty="0">
                          <a:latin typeface="Cambria" panose="02040503050406030204" pitchFamily="18" charset="0"/>
                          <a:ea typeface="Cambria" panose="02040503050406030204" pitchFamily="18" charset="0"/>
                        </a:rPr>
                        <a:t>1/2</a:t>
                      </a:r>
                    </a:p>
                  </a:txBody>
                  <a:tcPr anchor="ctr">
                    <a:solidFill>
                      <a:srgbClr val="CCFFCC">
                        <a:alpha val="40000"/>
                      </a:srgbClr>
                    </a:solidFill>
                  </a:tcPr>
                </a:tc>
                <a:tc rowSpan="2">
                  <a:txBody>
                    <a:bodyPr/>
                    <a:lstStyle/>
                    <a:p>
                      <a:pPr marL="0" marR="0" lvl="0" indent="0" algn="ctr" defTabSz="914074" rtl="0" eaLnBrk="1" fontAlgn="auto" latinLnBrk="0" hangingPunct="1">
                        <a:lnSpc>
                          <a:spcPct val="100000"/>
                        </a:lnSpc>
                        <a:spcBef>
                          <a:spcPts val="0"/>
                        </a:spcBef>
                        <a:spcAft>
                          <a:spcPts val="0"/>
                        </a:spcAft>
                        <a:buClrTx/>
                        <a:buSzTx/>
                        <a:buFontTx/>
                        <a:buNone/>
                        <a:tabLst/>
                        <a:defRPr/>
                      </a:pPr>
                      <a:r>
                        <a:rPr lang="en-US" sz="1800" dirty="0">
                          <a:latin typeface="Cambria" panose="02040503050406030204" pitchFamily="18" charset="0"/>
                          <a:ea typeface="Cambria" panose="02040503050406030204" pitchFamily="18" charset="0"/>
                        </a:rPr>
                        <a:t>(7/2</a:t>
                      </a:r>
                      <a:r>
                        <a:rPr lang="en-US" sz="1800" baseline="30000" dirty="0">
                          <a:latin typeface="Cambria" panose="02040503050406030204" pitchFamily="18" charset="0"/>
                          <a:ea typeface="Cambria" panose="02040503050406030204" pitchFamily="18" charset="0"/>
                        </a:rPr>
                        <a:t>+</a:t>
                      </a:r>
                      <a:r>
                        <a:rPr lang="en-US" sz="1800" baseline="0" dirty="0">
                          <a:latin typeface="Cambria" panose="02040503050406030204" pitchFamily="18" charset="0"/>
                          <a:ea typeface="Cambria" panose="02040503050406030204" pitchFamily="18" charset="0"/>
                        </a:rPr>
                        <a:t>)</a:t>
                      </a:r>
                    </a:p>
                  </a:txBody>
                  <a:tcPr anchor="ctr">
                    <a:solidFill>
                      <a:srgbClr val="CCFFCC">
                        <a:alpha val="40000"/>
                      </a:srgbClr>
                    </a:solidFill>
                  </a:tcPr>
                </a:tc>
                <a:tc rowSpan="2">
                  <a:txBody>
                    <a:bodyPr/>
                    <a:lstStyle/>
                    <a:p>
                      <a:pPr algn="ctr" fontAlgn="ctr"/>
                      <a:r>
                        <a:rPr lang="en-US" sz="1800" b="0" i="0" u="none" strike="noStrike" dirty="0">
                          <a:solidFill>
                            <a:srgbClr val="000000"/>
                          </a:solidFill>
                          <a:effectLst/>
                          <a:latin typeface="Cambria" panose="02040503050406030204" pitchFamily="18" charset="0"/>
                          <a:ea typeface="Cambria" panose="02040503050406030204" pitchFamily="18" charset="0"/>
                        </a:rPr>
                        <a:t>7856.2(4)</a:t>
                      </a:r>
                    </a:p>
                  </a:txBody>
                  <a:tcPr marL="7620" marR="7620" marT="7620" marB="0" anchor="ctr">
                    <a:solidFill>
                      <a:srgbClr val="CCFFCC">
                        <a:alpha val="40000"/>
                      </a:srgbClr>
                    </a:solidFill>
                  </a:tcPr>
                </a:tc>
                <a:tc rowSpan="2">
                  <a:txBody>
                    <a:bodyPr/>
                    <a:lstStyle/>
                    <a:p>
                      <a:pPr algn="ctr" fontAlgn="ctr"/>
                      <a:r>
                        <a:rPr lang="en-US" sz="1800" b="0" i="0" u="none" strike="noStrike" dirty="0">
                          <a:solidFill>
                            <a:srgbClr val="000000"/>
                          </a:solidFill>
                          <a:effectLst/>
                          <a:latin typeface="Cambria" panose="02040503050406030204" pitchFamily="18" charset="0"/>
                          <a:ea typeface="Cambria" panose="02040503050406030204" pitchFamily="18" charset="0"/>
                        </a:rPr>
                        <a:t>275.0(4)</a:t>
                      </a:r>
                    </a:p>
                  </a:txBody>
                  <a:tcPr marL="7620" marR="7620" marT="7620" marB="0" anchor="ctr">
                    <a:solidFill>
                      <a:srgbClr val="CCFFCC">
                        <a:alpha val="40000"/>
                      </a:srgbClr>
                    </a:solidFill>
                  </a:tcPr>
                </a:tc>
                <a:tc>
                  <a:txBody>
                    <a:bodyPr/>
                    <a:lstStyle/>
                    <a:p>
                      <a:pPr algn="ctr"/>
                      <a:r>
                        <a:rPr lang="en-US">
                          <a:latin typeface="Cambria" panose="02040503050406030204" pitchFamily="18" charset="0"/>
                          <a:ea typeface="Cambria" panose="02040503050406030204" pitchFamily="18" charset="0"/>
                        </a:rPr>
                        <a:t>3174.4(3)</a:t>
                      </a:r>
                      <a:endParaRPr lang="en-US" dirty="0">
                        <a:latin typeface="Cambria" panose="02040503050406030204" pitchFamily="18" charset="0"/>
                        <a:ea typeface="Cambria" panose="02040503050406030204" pitchFamily="18" charset="0"/>
                      </a:endParaRPr>
                    </a:p>
                  </a:txBody>
                  <a:tcPr anchor="ctr">
                    <a:solidFill>
                      <a:srgbClr val="CCFFCC">
                        <a:alpha val="40000"/>
                      </a:srgbClr>
                    </a:solidFill>
                  </a:tcPr>
                </a:tc>
                <a:tc>
                  <a:txBody>
                    <a:bodyPr/>
                    <a:lstStyle/>
                    <a:p>
                      <a:pPr algn="ctr"/>
                      <a:r>
                        <a:rPr lang="en-US" dirty="0">
                          <a:latin typeface="Cambria" panose="02040503050406030204" pitchFamily="18" charset="0"/>
                          <a:ea typeface="Cambria" panose="02040503050406030204" pitchFamily="18" charset="0"/>
                        </a:rPr>
                        <a:t>0.048(11)</a:t>
                      </a:r>
                    </a:p>
                  </a:txBody>
                  <a:tcPr anchor="ctr">
                    <a:solidFill>
                      <a:srgbClr val="CCFFCC">
                        <a:alpha val="40000"/>
                      </a:srgbClr>
                    </a:solidFill>
                  </a:tcPr>
                </a:tc>
                <a:tc rowSpan="2">
                  <a:txBody>
                    <a:bodyPr/>
                    <a:lstStyle/>
                    <a:p>
                      <a:pPr algn="ctr"/>
                      <a:r>
                        <a:rPr lang="en-US" dirty="0">
                          <a:latin typeface="Cambria" panose="02040503050406030204" pitchFamily="18" charset="0"/>
                          <a:ea typeface="Cambria" panose="02040503050406030204" pitchFamily="18" charset="0"/>
                        </a:rPr>
                        <a:t>0.121(8)</a:t>
                      </a:r>
                    </a:p>
                  </a:txBody>
                  <a:tcPr anchor="ctr">
                    <a:solidFill>
                      <a:srgbClr val="CCFFCC">
                        <a:alpha val="40000"/>
                      </a:srgbClr>
                    </a:solidFill>
                  </a:tcPr>
                </a:tc>
                <a:tc rowSpan="2">
                  <a:txBody>
                    <a:bodyPr/>
                    <a:lstStyle/>
                    <a:p>
                      <a:pPr marL="0" marR="0" lvl="0" indent="0" algn="ctr" defTabSz="914074" rtl="0" eaLnBrk="1" fontAlgn="auto" latinLnBrk="0" hangingPunct="1">
                        <a:lnSpc>
                          <a:spcPct val="100000"/>
                        </a:lnSpc>
                        <a:spcBef>
                          <a:spcPts val="0"/>
                        </a:spcBef>
                        <a:spcAft>
                          <a:spcPts val="0"/>
                        </a:spcAft>
                        <a:buClrTx/>
                        <a:buSzTx/>
                        <a:buFontTx/>
                        <a:buNone/>
                        <a:tabLst/>
                        <a:defRPr/>
                      </a:pPr>
                      <a:r>
                        <a:rPr lang="en-US" dirty="0">
                          <a:latin typeface="Cambria" panose="02040503050406030204" pitchFamily="18" charset="0"/>
                          <a:ea typeface="Cambria" panose="02040503050406030204" pitchFamily="18" charset="0"/>
                        </a:rPr>
                        <a:t>0.45(5)</a:t>
                      </a:r>
                    </a:p>
                  </a:txBody>
                  <a:tcPr anchor="ctr">
                    <a:solidFill>
                      <a:srgbClr val="CCFFCC">
                        <a:alpha val="40000"/>
                      </a:srgbClr>
                    </a:solidFill>
                  </a:tcPr>
                </a:tc>
                <a:extLst>
                  <a:ext uri="{0D108BD9-81ED-4DB2-BD59-A6C34878D82A}">
                    <a16:rowId xmlns:a16="http://schemas.microsoft.com/office/drawing/2014/main" val="528904691"/>
                  </a:ext>
                </a:extLst>
              </a:tr>
              <a:tr h="182880">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a:r>
                        <a:rPr lang="en-US" dirty="0">
                          <a:latin typeface="Cambria" panose="02040503050406030204" pitchFamily="18" charset="0"/>
                          <a:ea typeface="Cambria" panose="02040503050406030204" pitchFamily="18" charset="0"/>
                        </a:rPr>
                        <a:t>5141.7(8)</a:t>
                      </a:r>
                    </a:p>
                  </a:txBody>
                  <a:tcPr anchor="ctr">
                    <a:solidFill>
                      <a:srgbClr val="CCFFCC">
                        <a:alpha val="40000"/>
                      </a:srgbClr>
                    </a:solidFill>
                  </a:tcPr>
                </a:tc>
                <a:tc>
                  <a:txBody>
                    <a:bodyPr/>
                    <a:lstStyle/>
                    <a:p>
                      <a:pPr algn="ctr"/>
                      <a:r>
                        <a:rPr lang="en-US" dirty="0">
                          <a:latin typeface="Cambria" panose="02040503050406030204" pitchFamily="18" charset="0"/>
                          <a:ea typeface="Cambria" panose="02040503050406030204" pitchFamily="18" charset="0"/>
                        </a:rPr>
                        <a:t>0.29(4)</a:t>
                      </a:r>
                    </a:p>
                  </a:txBody>
                  <a:tcPr anchor="ctr">
                    <a:solidFill>
                      <a:srgbClr val="CCFFCC">
                        <a:alpha val="40000"/>
                      </a:srgbClr>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95363498"/>
                  </a:ext>
                </a:extLst>
              </a:tr>
            </a:tbl>
          </a:graphicData>
        </a:graphic>
      </p:graphicFrame>
      <p:graphicFrame>
        <p:nvGraphicFramePr>
          <p:cNvPr id="8" name="Table 6">
            <a:extLst>
              <a:ext uri="{FF2B5EF4-FFF2-40B4-BE49-F238E27FC236}">
                <a16:creationId xmlns:a16="http://schemas.microsoft.com/office/drawing/2014/main" id="{8B97C4B5-1D5C-4AEF-BC11-8E1A6508E815}"/>
              </a:ext>
            </a:extLst>
          </p:cNvPr>
          <p:cNvGraphicFramePr>
            <a:graphicFrameLocks noGrp="1"/>
          </p:cNvGraphicFramePr>
          <p:nvPr>
            <p:ph idx="1"/>
            <p:extLst>
              <p:ext uri="{D42A27DB-BD31-4B8C-83A1-F6EECF244321}">
                <p14:modId xmlns:p14="http://schemas.microsoft.com/office/powerpoint/2010/main" val="495035963"/>
              </p:ext>
            </p:extLst>
          </p:nvPr>
        </p:nvGraphicFramePr>
        <p:xfrm>
          <a:off x="76200" y="4454436"/>
          <a:ext cx="8991600" cy="1828800"/>
        </p:xfrm>
        <a:graphic>
          <a:graphicData uri="http://schemas.openxmlformats.org/drawingml/2006/table">
            <a:tbl>
              <a:tblPr firstRow="1" bandRow="1">
                <a:tableStyleId>{5940675A-B579-460E-94D1-54222C63F5DA}</a:tableStyleId>
              </a:tblPr>
              <a:tblGrid>
                <a:gridCol w="715692">
                  <a:extLst>
                    <a:ext uri="{9D8B030D-6E8A-4147-A177-3AD203B41FA5}">
                      <a16:colId xmlns:a16="http://schemas.microsoft.com/office/drawing/2014/main" val="1622417731"/>
                    </a:ext>
                  </a:extLst>
                </a:gridCol>
                <a:gridCol w="795171">
                  <a:extLst>
                    <a:ext uri="{9D8B030D-6E8A-4147-A177-3AD203B41FA5}">
                      <a16:colId xmlns:a16="http://schemas.microsoft.com/office/drawing/2014/main" val="1234340430"/>
                    </a:ext>
                  </a:extLst>
                </a:gridCol>
                <a:gridCol w="1451820">
                  <a:extLst>
                    <a:ext uri="{9D8B030D-6E8A-4147-A177-3AD203B41FA5}">
                      <a16:colId xmlns:a16="http://schemas.microsoft.com/office/drawing/2014/main" val="2511010154"/>
                    </a:ext>
                  </a:extLst>
                </a:gridCol>
                <a:gridCol w="1300431">
                  <a:extLst>
                    <a:ext uri="{9D8B030D-6E8A-4147-A177-3AD203B41FA5}">
                      <a16:colId xmlns:a16="http://schemas.microsoft.com/office/drawing/2014/main" val="3822593845"/>
                    </a:ext>
                  </a:extLst>
                </a:gridCol>
                <a:gridCol w="1092272">
                  <a:extLst>
                    <a:ext uri="{9D8B030D-6E8A-4147-A177-3AD203B41FA5}">
                      <a16:colId xmlns:a16="http://schemas.microsoft.com/office/drawing/2014/main" val="3943785953"/>
                    </a:ext>
                  </a:extLst>
                </a:gridCol>
                <a:gridCol w="1818107">
                  <a:extLst>
                    <a:ext uri="{9D8B030D-6E8A-4147-A177-3AD203B41FA5}">
                      <a16:colId xmlns:a16="http://schemas.microsoft.com/office/drawing/2014/main" val="3938073374"/>
                    </a:ext>
                  </a:extLst>
                </a:gridCol>
                <a:gridCol w="1818107">
                  <a:extLst>
                    <a:ext uri="{9D8B030D-6E8A-4147-A177-3AD203B41FA5}">
                      <a16:colId xmlns:a16="http://schemas.microsoft.com/office/drawing/2014/main" val="1376213603"/>
                    </a:ext>
                  </a:extLst>
                </a:gridCol>
              </a:tblGrid>
              <a:tr h="198527">
                <a:tc rowSpan="2">
                  <a:txBody>
                    <a:bodyPr/>
                    <a:lstStyle/>
                    <a:p>
                      <a:pPr algn="ctr"/>
                      <a:r>
                        <a:rPr lang="en-US" i="1" baseline="0" dirty="0">
                          <a:latin typeface="Cambria" panose="02040503050406030204" pitchFamily="18" charset="0"/>
                          <a:ea typeface="Cambria" panose="02040503050406030204" pitchFamily="18" charset="0"/>
                        </a:rPr>
                        <a:t>T</a:t>
                      </a:r>
                    </a:p>
                  </a:txBody>
                  <a:tcPr anchor="ctr"/>
                </a:tc>
                <a:tc rowSpan="2">
                  <a:txBody>
                    <a:bodyPr/>
                    <a:lstStyle/>
                    <a:p>
                      <a:pPr algn="ctr"/>
                      <a:r>
                        <a:rPr lang="en-US" i="1" dirty="0">
                          <a:latin typeface="Cambria" panose="02040503050406030204" pitchFamily="18" charset="0"/>
                          <a:ea typeface="Cambria" panose="02040503050406030204" pitchFamily="18" charset="0"/>
                        </a:rPr>
                        <a:t>J</a:t>
                      </a:r>
                      <a:r>
                        <a:rPr lang="en-US" altLang="zh-CN" i="1" baseline="30000" dirty="0">
                          <a:latin typeface="Cambria" panose="02040503050406030204" pitchFamily="18" charset="0"/>
                          <a:ea typeface="Cambria" panose="02040503050406030204" pitchFamily="18" charset="0"/>
                        </a:rPr>
                        <a:t>π</a:t>
                      </a:r>
                      <a:endParaRPr lang="en-US" i="1" baseline="30000" dirty="0">
                        <a:latin typeface="Cambria" panose="02040503050406030204" pitchFamily="18" charset="0"/>
                        <a:ea typeface="Cambria" panose="02040503050406030204" pitchFamily="18" charset="0"/>
                      </a:endParaRPr>
                    </a:p>
                  </a:txBody>
                  <a:tcPr anchor="ctr"/>
                </a:tc>
                <a:tc rowSpan="2">
                  <a:txBody>
                    <a:bodyPr/>
                    <a:lstStyle/>
                    <a:p>
                      <a:pPr algn="ctr"/>
                      <a:r>
                        <a:rPr lang="en-US" i="1" dirty="0">
                          <a:latin typeface="Cambria" panose="02040503050406030204" pitchFamily="18" charset="0"/>
                          <a:ea typeface="Cambria" panose="02040503050406030204" pitchFamily="18" charset="0"/>
                        </a:rPr>
                        <a:t>E</a:t>
                      </a:r>
                      <a:r>
                        <a:rPr lang="en-US" i="1" baseline="-25000" dirty="0">
                          <a:latin typeface="Cambria" panose="02040503050406030204" pitchFamily="18" charset="0"/>
                          <a:ea typeface="Cambria" panose="02040503050406030204" pitchFamily="18" charset="0"/>
                        </a:rPr>
                        <a:t>x</a:t>
                      </a:r>
                      <a:r>
                        <a:rPr lang="en-US" dirty="0">
                          <a:latin typeface="Cambria" panose="02040503050406030204" pitchFamily="18" charset="0"/>
                          <a:ea typeface="Cambria" panose="02040503050406030204" pitchFamily="18" charset="0"/>
                        </a:rPr>
                        <a:t> (keV)</a:t>
                      </a:r>
                    </a:p>
                  </a:txBody>
                  <a:tcPr anchor="ctr"/>
                </a:tc>
                <a:tc rowSpan="2">
                  <a:txBody>
                    <a:bodyPr/>
                    <a:lstStyle/>
                    <a:p>
                      <a:pPr algn="ctr"/>
                      <a:r>
                        <a:rPr lang="en-US" altLang="zh-CN" i="1" dirty="0">
                          <a:latin typeface="Cambria" panose="02040503050406030204" pitchFamily="18" charset="0"/>
                          <a:ea typeface="Cambria" panose="02040503050406030204" pitchFamily="18" charset="0"/>
                        </a:rPr>
                        <a:t>E</a:t>
                      </a:r>
                      <a:r>
                        <a:rPr lang="en-US" altLang="zh-CN" i="1" baseline="-25000" dirty="0">
                          <a:latin typeface="Cambria" panose="02040503050406030204" pitchFamily="18" charset="0"/>
                          <a:ea typeface="Cambria" panose="02040503050406030204" pitchFamily="18" charset="0"/>
                        </a:rPr>
                        <a:t>r</a:t>
                      </a:r>
                      <a:r>
                        <a:rPr lang="en-US" altLang="zh-CN" dirty="0">
                          <a:latin typeface="Cambria" panose="02040503050406030204" pitchFamily="18" charset="0"/>
                          <a:ea typeface="Cambria" panose="02040503050406030204" pitchFamily="18" charset="0"/>
                        </a:rPr>
                        <a:t> (keV)</a:t>
                      </a:r>
                      <a:endParaRPr lang="en-US" dirty="0">
                        <a:latin typeface="Cambria" panose="02040503050406030204" pitchFamily="18" charset="0"/>
                        <a:ea typeface="Cambria" panose="02040503050406030204" pitchFamily="18" charset="0"/>
                      </a:endParaRPr>
                    </a:p>
                  </a:txBody>
                  <a:tcPr anchor="ctr"/>
                </a:tc>
                <a:tc rowSpan="2">
                  <a:txBody>
                    <a:bodyPr/>
                    <a:lstStyle/>
                    <a:p>
                      <a:pPr algn="ctr"/>
                      <a:r>
                        <a:rPr lang="en-US" i="1" dirty="0">
                          <a:latin typeface="Cambria" panose="02040503050406030204" pitchFamily="18" charset="0"/>
                          <a:ea typeface="Cambria" panose="02040503050406030204" pitchFamily="18" charset="0"/>
                        </a:rPr>
                        <a:t>B</a:t>
                      </a:r>
                      <a:r>
                        <a:rPr lang="en-US" i="1" baseline="-25000" dirty="0">
                          <a:latin typeface="Cambria" panose="02040503050406030204" pitchFamily="18" charset="0"/>
                          <a:ea typeface="Cambria" panose="02040503050406030204" pitchFamily="18" charset="0"/>
                        </a:rPr>
                        <a:t>p</a:t>
                      </a:r>
                      <a:endParaRPr lang="en-US" dirty="0">
                        <a:latin typeface="Cambria" panose="02040503050406030204" pitchFamily="18" charset="0"/>
                        <a:ea typeface="Cambria" panose="02040503050406030204" pitchFamily="18" charset="0"/>
                      </a:endParaRPr>
                    </a:p>
                  </a:txBody>
                  <a:tcPr anchor="ctr"/>
                </a:tc>
                <a:tc gridSpan="2">
                  <a:txBody>
                    <a:bodyPr/>
                    <a:lstStyle/>
                    <a:p>
                      <a:pPr algn="ctr"/>
                      <a:r>
                        <a:rPr lang="en-US" altLang="zh-CN" i="1" dirty="0">
                          <a:latin typeface="Cambria" panose="02040503050406030204" pitchFamily="18" charset="0"/>
                          <a:ea typeface="Cambria" panose="02040503050406030204" pitchFamily="18" charset="0"/>
                        </a:rPr>
                        <a:t>τ</a:t>
                      </a:r>
                      <a:r>
                        <a:rPr lang="en-US" altLang="zh-CN" dirty="0">
                          <a:latin typeface="Cambria" panose="02040503050406030204" pitchFamily="18" charset="0"/>
                          <a:ea typeface="Cambria" panose="02040503050406030204" pitchFamily="18" charset="0"/>
                        </a:rPr>
                        <a:t> (fs)</a:t>
                      </a:r>
                      <a:endParaRPr lang="en-US" dirty="0">
                        <a:latin typeface="Cambria" panose="02040503050406030204" pitchFamily="18" charset="0"/>
                        <a:ea typeface="Cambria" panose="02040503050406030204" pitchFamily="18" charset="0"/>
                      </a:endParaRPr>
                    </a:p>
                  </a:txBody>
                  <a:tcPr anchor="ctr"/>
                </a:tc>
                <a:tc hMerge="1">
                  <a:txBody>
                    <a:bodyPr/>
                    <a:lstStyle/>
                    <a:p>
                      <a:pPr algn="ctr"/>
                      <a:endParaRPr lang="en-US" dirty="0">
                        <a:latin typeface="Cambria" panose="02040503050406030204" pitchFamily="18" charset="0"/>
                        <a:ea typeface="Cambria" panose="02040503050406030204" pitchFamily="18" charset="0"/>
                      </a:endParaRPr>
                    </a:p>
                  </a:txBody>
                  <a:tcPr anchor="ctr"/>
                </a:tc>
                <a:extLst>
                  <a:ext uri="{0D108BD9-81ED-4DB2-BD59-A6C34878D82A}">
                    <a16:rowId xmlns:a16="http://schemas.microsoft.com/office/drawing/2014/main" val="1709497389"/>
                  </a:ext>
                </a:extLst>
              </a:tr>
              <a:tr h="198527">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a:r>
                        <a:rPr lang="el-GR" altLang="zh-CN" i="1" dirty="0">
                          <a:latin typeface="Cambria" panose="02040503050406030204" pitchFamily="18" charset="0"/>
                          <a:ea typeface="Cambria" panose="02040503050406030204" pitchFamily="18" charset="0"/>
                        </a:rPr>
                        <a:t>ω</a:t>
                      </a:r>
                      <a:r>
                        <a:rPr lang="en-US" altLang="zh-CN" i="1" dirty="0">
                          <a:latin typeface="Cambria" panose="02040503050406030204" pitchFamily="18" charset="0"/>
                          <a:ea typeface="Cambria" panose="02040503050406030204" pitchFamily="18" charset="0"/>
                        </a:rPr>
                        <a:t>γ </a:t>
                      </a:r>
                      <a:r>
                        <a:rPr lang="en-US" altLang="zh-CN" dirty="0">
                          <a:latin typeface="Cambria" panose="02040503050406030204" pitchFamily="18" charset="0"/>
                          <a:ea typeface="Cambria" panose="02040503050406030204" pitchFamily="18" charset="0"/>
                        </a:rPr>
                        <a:t>= 1.8 </a:t>
                      </a:r>
                      <a:r>
                        <a:rPr lang="en-US" altLang="zh-CN" dirty="0" err="1">
                          <a:latin typeface="Cambria" panose="02040503050406030204" pitchFamily="18" charset="0"/>
                          <a:ea typeface="Cambria" panose="02040503050406030204" pitchFamily="18" charset="0"/>
                        </a:rPr>
                        <a:t>meV</a:t>
                      </a:r>
                      <a:endParaRPr lang="en-US" dirty="0">
                        <a:latin typeface="Cambria" panose="02040503050406030204" pitchFamily="18" charset="0"/>
                        <a:ea typeface="Cambria" panose="02040503050406030204" pitchFamily="18" charset="0"/>
                      </a:endParaRPr>
                    </a:p>
                  </a:txBody>
                  <a:tcPr anchor="ctr"/>
                </a:tc>
                <a:tc>
                  <a:txBody>
                    <a:bodyPr/>
                    <a:lstStyle/>
                    <a:p>
                      <a:pPr marL="0" marR="0" lvl="0" indent="0" algn="ctr" defTabSz="914074" rtl="0" eaLnBrk="1" fontAlgn="auto" latinLnBrk="0" hangingPunct="1">
                        <a:lnSpc>
                          <a:spcPct val="100000"/>
                        </a:lnSpc>
                        <a:spcBef>
                          <a:spcPts val="0"/>
                        </a:spcBef>
                        <a:spcAft>
                          <a:spcPts val="0"/>
                        </a:spcAft>
                        <a:buClrTx/>
                        <a:buSzTx/>
                        <a:buFontTx/>
                        <a:buNone/>
                        <a:tabLst/>
                        <a:defRPr/>
                      </a:pPr>
                      <a:r>
                        <a:rPr lang="el-GR" altLang="zh-CN" i="1" dirty="0">
                          <a:latin typeface="Cambria" panose="02040503050406030204" pitchFamily="18" charset="0"/>
                          <a:ea typeface="Cambria" panose="02040503050406030204" pitchFamily="18" charset="0"/>
                        </a:rPr>
                        <a:t>ω</a:t>
                      </a:r>
                      <a:r>
                        <a:rPr lang="en-US" altLang="zh-CN" i="1" dirty="0">
                          <a:latin typeface="Cambria" panose="02040503050406030204" pitchFamily="18" charset="0"/>
                          <a:ea typeface="Cambria" panose="02040503050406030204" pitchFamily="18" charset="0"/>
                        </a:rPr>
                        <a:t>γ </a:t>
                      </a:r>
                      <a:r>
                        <a:rPr lang="en-US" altLang="zh-CN" dirty="0">
                          <a:latin typeface="Cambria" panose="02040503050406030204" pitchFamily="18" charset="0"/>
                          <a:ea typeface="Cambria" panose="02040503050406030204" pitchFamily="18" charset="0"/>
                        </a:rPr>
                        <a:t>= 5.7 </a:t>
                      </a:r>
                      <a:r>
                        <a:rPr lang="en-US" altLang="zh-CN" dirty="0" err="1">
                          <a:latin typeface="Cambria" panose="02040503050406030204" pitchFamily="18" charset="0"/>
                          <a:ea typeface="Cambria" panose="02040503050406030204" pitchFamily="18" charset="0"/>
                        </a:rPr>
                        <a:t>meV</a:t>
                      </a:r>
                      <a:endParaRPr lang="en-US" dirty="0">
                        <a:latin typeface="Cambria" panose="02040503050406030204" pitchFamily="18" charset="0"/>
                        <a:ea typeface="Cambria" panose="02040503050406030204" pitchFamily="18" charset="0"/>
                      </a:endParaRPr>
                    </a:p>
                  </a:txBody>
                  <a:tcPr anchor="ctr"/>
                </a:tc>
                <a:extLst>
                  <a:ext uri="{0D108BD9-81ED-4DB2-BD59-A6C34878D82A}">
                    <a16:rowId xmlns:a16="http://schemas.microsoft.com/office/drawing/2014/main" val="1342608763"/>
                  </a:ext>
                </a:extLst>
              </a:tr>
              <a:tr h="198527">
                <a:tc rowSpan="3">
                  <a:txBody>
                    <a:bodyPr/>
                    <a:lstStyle/>
                    <a:p>
                      <a:pPr algn="ctr"/>
                      <a:r>
                        <a:rPr lang="en-US" baseline="0" dirty="0">
                          <a:latin typeface="Cambria" panose="02040503050406030204" pitchFamily="18" charset="0"/>
                          <a:ea typeface="Cambria" panose="02040503050406030204" pitchFamily="18" charset="0"/>
                        </a:rPr>
                        <a:t>1/2</a:t>
                      </a:r>
                    </a:p>
                  </a:txBody>
                  <a:tcPr anchor="ctr">
                    <a:solidFill>
                      <a:srgbClr val="CCECFF">
                        <a:alpha val="40000"/>
                      </a:srgbClr>
                    </a:solidFill>
                  </a:tcPr>
                </a:tc>
                <a:tc>
                  <a:txBody>
                    <a:bodyPr/>
                    <a:lstStyle/>
                    <a:p>
                      <a:pPr algn="ctr"/>
                      <a:r>
                        <a:rPr lang="en-US" dirty="0">
                          <a:latin typeface="Cambria" panose="02040503050406030204" pitchFamily="18" charset="0"/>
                          <a:ea typeface="Cambria" panose="02040503050406030204" pitchFamily="18" charset="0"/>
                        </a:rPr>
                        <a:t>3/2</a:t>
                      </a:r>
                      <a:r>
                        <a:rPr lang="en-US" baseline="30000" dirty="0">
                          <a:latin typeface="Cambria" panose="02040503050406030204" pitchFamily="18" charset="0"/>
                          <a:ea typeface="Cambria" panose="02040503050406030204" pitchFamily="18" charset="0"/>
                        </a:rPr>
                        <a:t>+</a:t>
                      </a:r>
                    </a:p>
                  </a:txBody>
                  <a:tcPr anchor="ctr">
                    <a:solidFill>
                      <a:srgbClr val="CCECFF">
                        <a:alpha val="40000"/>
                      </a:srgbClr>
                    </a:solidFill>
                  </a:tcPr>
                </a:tc>
                <a:tc rowSpan="3">
                  <a:txBody>
                    <a:bodyPr/>
                    <a:lstStyle/>
                    <a:p>
                      <a:pPr algn="ctr"/>
                      <a:r>
                        <a:rPr lang="en-US" dirty="0">
                          <a:latin typeface="Cambria" panose="02040503050406030204" pitchFamily="18" charset="0"/>
                          <a:ea typeface="Cambria" panose="02040503050406030204" pitchFamily="18" charset="0"/>
                        </a:rPr>
                        <a:t>7787.3(5)</a:t>
                      </a:r>
                    </a:p>
                  </a:txBody>
                  <a:tcPr anchor="ctr">
                    <a:solidFill>
                      <a:srgbClr val="CCECFF">
                        <a:alpha val="40000"/>
                      </a:srgbClr>
                    </a:solidFill>
                  </a:tcPr>
                </a:tc>
                <a:tc rowSpan="3">
                  <a:txBody>
                    <a:bodyPr/>
                    <a:lstStyle/>
                    <a:p>
                      <a:pPr algn="ctr" fontAlgn="ctr"/>
                      <a:r>
                        <a:rPr lang="en-US" sz="1800" b="0" i="0" u="none" strike="noStrike" dirty="0">
                          <a:solidFill>
                            <a:srgbClr val="000000"/>
                          </a:solidFill>
                          <a:effectLst/>
                          <a:latin typeface="Cambria" panose="02040503050406030204" pitchFamily="18" charset="0"/>
                          <a:ea typeface="Cambria" panose="02040503050406030204" pitchFamily="18" charset="0"/>
                        </a:rPr>
                        <a:t>206.1(5)</a:t>
                      </a:r>
                    </a:p>
                  </a:txBody>
                  <a:tcPr anchor="ctr">
                    <a:solidFill>
                      <a:srgbClr val="CCECFF">
                        <a:alpha val="40000"/>
                      </a:srgbClr>
                    </a:solidFill>
                  </a:tcPr>
                </a:tc>
                <a:tc rowSpan="3">
                  <a:txBody>
                    <a:bodyPr/>
                    <a:lstStyle/>
                    <a:p>
                      <a:pPr algn="ctr"/>
                      <a:r>
                        <a:rPr lang="en-US" dirty="0">
                          <a:latin typeface="Cambria" panose="02040503050406030204" pitchFamily="18" charset="0"/>
                          <a:ea typeface="Cambria" panose="02040503050406030204" pitchFamily="18" charset="0"/>
                        </a:rPr>
                        <a:t>0.0065</a:t>
                      </a:r>
                    </a:p>
                  </a:txBody>
                  <a:tcPr anchor="ctr">
                    <a:solidFill>
                      <a:srgbClr val="CCECFF">
                        <a:alpha val="40000"/>
                      </a:srgbClr>
                    </a:solidFill>
                  </a:tcPr>
                </a:tc>
                <a:tc>
                  <a:txBody>
                    <a:bodyPr/>
                    <a:lstStyle/>
                    <a:p>
                      <a:pPr algn="ctr"/>
                      <a:r>
                        <a:rPr lang="en-US" dirty="0">
                          <a:latin typeface="Cambria" panose="02040503050406030204" pitchFamily="18" charset="0"/>
                          <a:ea typeface="Cambria" panose="02040503050406030204" pitchFamily="18" charset="0"/>
                        </a:rPr>
                        <a:t>0.7</a:t>
                      </a:r>
                      <a:endParaRPr lang="en-US" baseline="30000" dirty="0">
                        <a:latin typeface="Cambria" panose="02040503050406030204" pitchFamily="18" charset="0"/>
                        <a:ea typeface="Cambria" panose="02040503050406030204" pitchFamily="18" charset="0"/>
                      </a:endParaRPr>
                    </a:p>
                  </a:txBody>
                  <a:tcPr anchor="ctr">
                    <a:solidFill>
                      <a:srgbClr val="CCECFF">
                        <a:alpha val="40000"/>
                      </a:srgbClr>
                    </a:solidFill>
                  </a:tcPr>
                </a:tc>
                <a:tc>
                  <a:txBody>
                    <a:bodyPr/>
                    <a:lstStyle/>
                    <a:p>
                      <a:pPr algn="ctr"/>
                      <a:r>
                        <a:rPr lang="en-US" baseline="0" dirty="0">
                          <a:latin typeface="Cambria" panose="02040503050406030204" pitchFamily="18" charset="0"/>
                          <a:ea typeface="Cambria" panose="02040503050406030204" pitchFamily="18" charset="0"/>
                        </a:rPr>
                        <a:t>0.2</a:t>
                      </a:r>
                    </a:p>
                  </a:txBody>
                  <a:tcPr anchor="ctr">
                    <a:solidFill>
                      <a:srgbClr val="CCECFF">
                        <a:alpha val="40000"/>
                      </a:srgbClr>
                    </a:solidFill>
                  </a:tcPr>
                </a:tc>
                <a:extLst>
                  <a:ext uri="{0D108BD9-81ED-4DB2-BD59-A6C34878D82A}">
                    <a16:rowId xmlns:a16="http://schemas.microsoft.com/office/drawing/2014/main" val="3839187965"/>
                  </a:ext>
                </a:extLst>
              </a:tr>
              <a:tr h="198527">
                <a:tc vMerge="1">
                  <a:txBody>
                    <a:bodyPr/>
                    <a:lstStyle/>
                    <a:p>
                      <a:endParaRPr lang="en-US"/>
                    </a:p>
                  </a:txBody>
                  <a:tcPr/>
                </a:tc>
                <a:tc>
                  <a:txBody>
                    <a:bodyPr/>
                    <a:lstStyle/>
                    <a:p>
                      <a:pPr algn="ctr"/>
                      <a:r>
                        <a:rPr lang="en-US" dirty="0">
                          <a:latin typeface="Cambria" panose="02040503050406030204" pitchFamily="18" charset="0"/>
                          <a:ea typeface="Cambria" panose="02040503050406030204" pitchFamily="18" charset="0"/>
                        </a:rPr>
                        <a:t>5/2</a:t>
                      </a:r>
                      <a:r>
                        <a:rPr lang="en-US" baseline="30000" dirty="0">
                          <a:latin typeface="Cambria" panose="02040503050406030204" pitchFamily="18" charset="0"/>
                          <a:ea typeface="Cambria" panose="02040503050406030204" pitchFamily="18" charset="0"/>
                        </a:rPr>
                        <a:t>+</a:t>
                      </a:r>
                    </a:p>
                  </a:txBody>
                  <a:tcPr anchor="ctr">
                    <a:solidFill>
                      <a:srgbClr val="CCECFF">
                        <a:alpha val="40000"/>
                      </a:srgbClr>
                    </a:solidFill>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a:r>
                        <a:rPr lang="en-US" dirty="0">
                          <a:latin typeface="Cambria" panose="02040503050406030204" pitchFamily="18" charset="0"/>
                          <a:ea typeface="Cambria" panose="02040503050406030204" pitchFamily="18" charset="0"/>
                        </a:rPr>
                        <a:t>1.0</a:t>
                      </a:r>
                      <a:endParaRPr lang="en-US" baseline="30000" dirty="0">
                        <a:latin typeface="Cambria" panose="02040503050406030204" pitchFamily="18" charset="0"/>
                        <a:ea typeface="Cambria" panose="02040503050406030204" pitchFamily="18" charset="0"/>
                      </a:endParaRPr>
                    </a:p>
                  </a:txBody>
                  <a:tcPr anchor="ctr">
                    <a:solidFill>
                      <a:srgbClr val="CCECFF">
                        <a:alpha val="40000"/>
                      </a:srgbClr>
                    </a:solidFill>
                  </a:tcPr>
                </a:tc>
                <a:tc>
                  <a:txBody>
                    <a:bodyPr/>
                    <a:lstStyle/>
                    <a:p>
                      <a:pPr algn="ctr"/>
                      <a:r>
                        <a:rPr lang="en-US" baseline="0" dirty="0">
                          <a:latin typeface="Cambria" panose="02040503050406030204" pitchFamily="18" charset="0"/>
                          <a:ea typeface="Cambria" panose="02040503050406030204" pitchFamily="18" charset="0"/>
                        </a:rPr>
                        <a:t>0.3</a:t>
                      </a:r>
                    </a:p>
                  </a:txBody>
                  <a:tcPr anchor="ctr">
                    <a:solidFill>
                      <a:srgbClr val="CCECFF">
                        <a:alpha val="40000"/>
                      </a:srgbClr>
                    </a:solidFill>
                  </a:tcPr>
                </a:tc>
                <a:extLst>
                  <a:ext uri="{0D108BD9-81ED-4DB2-BD59-A6C34878D82A}">
                    <a16:rowId xmlns:a16="http://schemas.microsoft.com/office/drawing/2014/main" val="3703194602"/>
                  </a:ext>
                </a:extLst>
              </a:tr>
              <a:tr h="198527">
                <a:tc vMerge="1">
                  <a:txBody>
                    <a:bodyPr/>
                    <a:lstStyle/>
                    <a:p>
                      <a:endParaRPr lang="en-US"/>
                    </a:p>
                  </a:txBody>
                  <a:tcPr/>
                </a:tc>
                <a:tc>
                  <a:txBody>
                    <a:bodyPr/>
                    <a:lstStyle/>
                    <a:p>
                      <a:pPr algn="ctr"/>
                      <a:r>
                        <a:rPr lang="en-US" dirty="0">
                          <a:latin typeface="Cambria" panose="02040503050406030204" pitchFamily="18" charset="0"/>
                          <a:ea typeface="Cambria" panose="02040503050406030204" pitchFamily="18" charset="0"/>
                        </a:rPr>
                        <a:t>7/2</a:t>
                      </a:r>
                      <a:r>
                        <a:rPr lang="en-US" baseline="30000" dirty="0">
                          <a:latin typeface="Cambria" panose="02040503050406030204" pitchFamily="18" charset="0"/>
                          <a:ea typeface="Cambria" panose="02040503050406030204" pitchFamily="18" charset="0"/>
                        </a:rPr>
                        <a:t>+</a:t>
                      </a:r>
                    </a:p>
                  </a:txBody>
                  <a:tcPr anchor="ctr">
                    <a:solidFill>
                      <a:srgbClr val="CCECFF">
                        <a:alpha val="40000"/>
                      </a:srgbClr>
                    </a:solidFill>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a:r>
                        <a:rPr lang="en-US" dirty="0">
                          <a:latin typeface="Cambria" panose="02040503050406030204" pitchFamily="18" charset="0"/>
                          <a:ea typeface="Cambria" panose="02040503050406030204" pitchFamily="18" charset="0"/>
                        </a:rPr>
                        <a:t>1.3</a:t>
                      </a:r>
                      <a:endParaRPr lang="en-US" baseline="30000" dirty="0">
                        <a:latin typeface="Cambria" panose="02040503050406030204" pitchFamily="18" charset="0"/>
                        <a:ea typeface="Cambria" panose="02040503050406030204" pitchFamily="18" charset="0"/>
                      </a:endParaRPr>
                    </a:p>
                  </a:txBody>
                  <a:tcPr anchor="ctr">
                    <a:solidFill>
                      <a:srgbClr val="CCECFF">
                        <a:alpha val="40000"/>
                      </a:srgbClr>
                    </a:solidFill>
                  </a:tcPr>
                </a:tc>
                <a:tc>
                  <a:txBody>
                    <a:bodyPr/>
                    <a:lstStyle/>
                    <a:p>
                      <a:pPr algn="ctr"/>
                      <a:r>
                        <a:rPr lang="en-US" baseline="0" dirty="0">
                          <a:latin typeface="Cambria" panose="02040503050406030204" pitchFamily="18" charset="0"/>
                          <a:ea typeface="Cambria" panose="02040503050406030204" pitchFamily="18" charset="0"/>
                        </a:rPr>
                        <a:t>0.4</a:t>
                      </a:r>
                    </a:p>
                  </a:txBody>
                  <a:tcPr anchor="ctr">
                    <a:solidFill>
                      <a:srgbClr val="CCECFF">
                        <a:alpha val="40000"/>
                      </a:srgbClr>
                    </a:solidFill>
                  </a:tcPr>
                </a:tc>
                <a:extLst>
                  <a:ext uri="{0D108BD9-81ED-4DB2-BD59-A6C34878D82A}">
                    <a16:rowId xmlns:a16="http://schemas.microsoft.com/office/drawing/2014/main" val="153806054"/>
                  </a:ext>
                </a:extLst>
              </a:tr>
            </a:tbl>
          </a:graphicData>
        </a:graphic>
      </p:graphicFrame>
    </p:spTree>
    <p:extLst>
      <p:ext uri="{BB962C8B-B14F-4D97-AF65-F5344CB8AC3E}">
        <p14:creationId xmlns:p14="http://schemas.microsoft.com/office/powerpoint/2010/main" val="7378917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A019D02-C965-4DBA-96B5-BF04AC057E4A}"/>
              </a:ext>
            </a:extLst>
          </p:cNvPr>
          <p:cNvSpPr>
            <a:spLocks noGrp="1"/>
          </p:cNvSpPr>
          <p:nvPr>
            <p:ph type="title"/>
          </p:nvPr>
        </p:nvSpPr>
        <p:spPr/>
        <p:txBody>
          <a:bodyPr/>
          <a:lstStyle/>
          <a:p>
            <a:r>
              <a:rPr lang="en-US" dirty="0"/>
              <a:t>log </a:t>
            </a:r>
            <a:r>
              <a:rPr lang="en-US" i="1" dirty="0"/>
              <a:t>ft</a:t>
            </a:r>
            <a:r>
              <a:rPr lang="en-US" dirty="0"/>
              <a:t> and Transition Strength</a:t>
            </a:r>
          </a:p>
        </p:txBody>
      </p:sp>
      <p:sp>
        <p:nvSpPr>
          <p:cNvPr id="4" name="Footer Placeholder 3">
            <a:extLst>
              <a:ext uri="{FF2B5EF4-FFF2-40B4-BE49-F238E27FC236}">
                <a16:creationId xmlns:a16="http://schemas.microsoft.com/office/drawing/2014/main" id="{895BEDB6-2620-4573-B7B8-B90B1E092C3C}"/>
              </a:ext>
            </a:extLst>
          </p:cNvPr>
          <p:cNvSpPr>
            <a:spLocks noGrp="1"/>
          </p:cNvSpPr>
          <p:nvPr>
            <p:ph type="ftr" sz="quarter" idx="10"/>
          </p:nvPr>
        </p:nvSpPr>
        <p:spPr/>
        <p:txBody>
          <a:bodyPr/>
          <a:lstStyle/>
          <a:p>
            <a:pPr>
              <a:defRPr/>
            </a:pPr>
            <a:r>
              <a:rPr lang="en-US"/>
              <a:t>Nuclear Data</a:t>
            </a:r>
            <a:endParaRPr lang="en-US" dirty="0"/>
          </a:p>
        </p:txBody>
      </p:sp>
      <p:sp>
        <p:nvSpPr>
          <p:cNvPr id="5" name="Slide Number Placeholder 4">
            <a:extLst>
              <a:ext uri="{FF2B5EF4-FFF2-40B4-BE49-F238E27FC236}">
                <a16:creationId xmlns:a16="http://schemas.microsoft.com/office/drawing/2014/main" id="{64A0CF8D-E685-44DB-9B05-95F6EF6EC1AE}"/>
              </a:ext>
            </a:extLst>
          </p:cNvPr>
          <p:cNvSpPr>
            <a:spLocks noGrp="1"/>
          </p:cNvSpPr>
          <p:nvPr>
            <p:ph type="sldNum" sz="quarter" idx="11"/>
          </p:nvPr>
        </p:nvSpPr>
        <p:spPr/>
        <p:txBody>
          <a:bodyPr/>
          <a:lstStyle/>
          <a:p>
            <a:pPr>
              <a:defRPr/>
            </a:pPr>
            <a:r>
              <a:rPr lang="en-US"/>
              <a:t>, Slide </a:t>
            </a:r>
            <a:fld id="{35AD4620-7552-4207-8973-898801ED212B}" type="slidenum">
              <a:rPr lang="en-US" smtClean="0"/>
              <a:pPr>
                <a:defRPr/>
              </a:pPr>
              <a:t>13</a:t>
            </a:fld>
            <a:endParaRPr lang="en-US" dirty="0"/>
          </a:p>
        </p:txBody>
      </p:sp>
      <p:graphicFrame>
        <p:nvGraphicFramePr>
          <p:cNvPr id="6" name="Table 6">
            <a:extLst>
              <a:ext uri="{FF2B5EF4-FFF2-40B4-BE49-F238E27FC236}">
                <a16:creationId xmlns:a16="http://schemas.microsoft.com/office/drawing/2014/main" id="{09262045-AE16-4E30-8B2E-758851FBFBD0}"/>
              </a:ext>
            </a:extLst>
          </p:cNvPr>
          <p:cNvGraphicFramePr>
            <a:graphicFrameLocks/>
          </p:cNvGraphicFramePr>
          <p:nvPr>
            <p:extLst>
              <p:ext uri="{D42A27DB-BD31-4B8C-83A1-F6EECF244321}">
                <p14:modId xmlns:p14="http://schemas.microsoft.com/office/powerpoint/2010/main" val="474192936"/>
              </p:ext>
            </p:extLst>
          </p:nvPr>
        </p:nvGraphicFramePr>
        <p:xfrm>
          <a:off x="391027" y="1258005"/>
          <a:ext cx="8361945" cy="1524522"/>
        </p:xfrm>
        <a:graphic>
          <a:graphicData uri="http://schemas.openxmlformats.org/drawingml/2006/table">
            <a:tbl>
              <a:tblPr firstRow="1" bandRow="1">
                <a:tableStyleId>{5940675A-B579-460E-94D1-54222C63F5DA}</a:tableStyleId>
              </a:tblPr>
              <a:tblGrid>
                <a:gridCol w="1415166">
                  <a:extLst>
                    <a:ext uri="{9D8B030D-6E8A-4147-A177-3AD203B41FA5}">
                      <a16:colId xmlns:a16="http://schemas.microsoft.com/office/drawing/2014/main" val="2511010154"/>
                    </a:ext>
                  </a:extLst>
                </a:gridCol>
                <a:gridCol w="1267598">
                  <a:extLst>
                    <a:ext uri="{9D8B030D-6E8A-4147-A177-3AD203B41FA5}">
                      <a16:colId xmlns:a16="http://schemas.microsoft.com/office/drawing/2014/main" val="3822593845"/>
                    </a:ext>
                  </a:extLst>
                </a:gridCol>
                <a:gridCol w="1120032">
                  <a:extLst>
                    <a:ext uri="{9D8B030D-6E8A-4147-A177-3AD203B41FA5}">
                      <a16:colId xmlns:a16="http://schemas.microsoft.com/office/drawing/2014/main" val="4042138518"/>
                    </a:ext>
                  </a:extLst>
                </a:gridCol>
                <a:gridCol w="2512767">
                  <a:extLst>
                    <a:ext uri="{9D8B030D-6E8A-4147-A177-3AD203B41FA5}">
                      <a16:colId xmlns:a16="http://schemas.microsoft.com/office/drawing/2014/main" val="984343951"/>
                    </a:ext>
                  </a:extLst>
                </a:gridCol>
                <a:gridCol w="778784">
                  <a:extLst>
                    <a:ext uri="{9D8B030D-6E8A-4147-A177-3AD203B41FA5}">
                      <a16:colId xmlns:a16="http://schemas.microsoft.com/office/drawing/2014/main" val="111871223"/>
                    </a:ext>
                  </a:extLst>
                </a:gridCol>
                <a:gridCol w="1267598">
                  <a:extLst>
                    <a:ext uri="{9D8B030D-6E8A-4147-A177-3AD203B41FA5}">
                      <a16:colId xmlns:a16="http://schemas.microsoft.com/office/drawing/2014/main" val="485791445"/>
                    </a:ext>
                  </a:extLst>
                </a:gridCol>
              </a:tblGrid>
              <a:tr h="508174">
                <a:tc>
                  <a:txBody>
                    <a:bodyPr/>
                    <a:lstStyle/>
                    <a:p>
                      <a:pPr algn="ctr"/>
                      <a:r>
                        <a:rPr lang="en-US" i="1" dirty="0">
                          <a:latin typeface="Cambria" panose="02040503050406030204" pitchFamily="18" charset="0"/>
                          <a:ea typeface="Cambria" panose="02040503050406030204" pitchFamily="18" charset="0"/>
                        </a:rPr>
                        <a:t>E</a:t>
                      </a:r>
                      <a:r>
                        <a:rPr lang="en-US" i="1" baseline="-25000" dirty="0">
                          <a:latin typeface="Cambria" panose="02040503050406030204" pitchFamily="18" charset="0"/>
                          <a:ea typeface="Cambria" panose="02040503050406030204" pitchFamily="18" charset="0"/>
                        </a:rPr>
                        <a:t>x</a:t>
                      </a:r>
                      <a:r>
                        <a:rPr lang="en-US" dirty="0">
                          <a:latin typeface="Cambria" panose="02040503050406030204" pitchFamily="18" charset="0"/>
                          <a:ea typeface="Cambria" panose="02040503050406030204" pitchFamily="18" charset="0"/>
                        </a:rPr>
                        <a:t> (keV)</a:t>
                      </a:r>
                    </a:p>
                  </a:txBody>
                  <a:tcPr anchor="ctr"/>
                </a:tc>
                <a:tc>
                  <a:txBody>
                    <a:bodyPr/>
                    <a:lstStyle/>
                    <a:p>
                      <a:pPr algn="ctr"/>
                      <a:r>
                        <a:rPr lang="en-US" altLang="zh-CN" i="1" dirty="0">
                          <a:latin typeface="Cambria" panose="02040503050406030204" pitchFamily="18" charset="0"/>
                          <a:ea typeface="Cambria" panose="02040503050406030204" pitchFamily="18" charset="0"/>
                        </a:rPr>
                        <a:t>E</a:t>
                      </a:r>
                      <a:r>
                        <a:rPr lang="en-US" altLang="zh-CN" i="1" baseline="-25000" dirty="0">
                          <a:latin typeface="Cambria" panose="02040503050406030204" pitchFamily="18" charset="0"/>
                          <a:ea typeface="Cambria" panose="02040503050406030204" pitchFamily="18" charset="0"/>
                        </a:rPr>
                        <a:t>r</a:t>
                      </a:r>
                      <a:r>
                        <a:rPr lang="en-US" altLang="zh-CN" dirty="0">
                          <a:latin typeface="Cambria" panose="02040503050406030204" pitchFamily="18" charset="0"/>
                          <a:ea typeface="Cambria" panose="02040503050406030204" pitchFamily="18" charset="0"/>
                        </a:rPr>
                        <a:t> (keV)</a:t>
                      </a:r>
                      <a:endParaRPr lang="en-US" dirty="0">
                        <a:latin typeface="Cambria" panose="02040503050406030204" pitchFamily="18" charset="0"/>
                        <a:ea typeface="Cambria" panose="02040503050406030204" pitchFamily="18" charset="0"/>
                      </a:endParaRPr>
                    </a:p>
                  </a:txBody>
                  <a:tcPr anchor="ctr"/>
                </a:tc>
                <a:tc>
                  <a:txBody>
                    <a:bodyPr/>
                    <a:lstStyle/>
                    <a:p>
                      <a:pPr algn="ctr"/>
                      <a:r>
                        <a:rPr lang="en-US" dirty="0">
                          <a:latin typeface="Cambria" panose="02040503050406030204" pitchFamily="18" charset="0"/>
                          <a:ea typeface="Cambria" panose="02040503050406030204" pitchFamily="18" charset="0"/>
                        </a:rPr>
                        <a:t>log </a:t>
                      </a:r>
                      <a:r>
                        <a:rPr lang="en-US" i="1" dirty="0">
                          <a:latin typeface="Cambria" panose="02040503050406030204" pitchFamily="18" charset="0"/>
                          <a:ea typeface="Cambria" panose="02040503050406030204" pitchFamily="18" charset="0"/>
                        </a:rPr>
                        <a:t>ft</a:t>
                      </a:r>
                    </a:p>
                  </a:txBody>
                  <a:tcPr anchor="ctr"/>
                </a:tc>
                <a:tc>
                  <a:txBody>
                    <a:bodyPr/>
                    <a:lstStyle/>
                    <a:p>
                      <a:pPr algn="ctr"/>
                      <a:r>
                        <a:rPr lang="en-US" i="1" dirty="0">
                          <a:latin typeface="Cambria" panose="02040503050406030204" pitchFamily="18" charset="0"/>
                          <a:ea typeface="Cambria" panose="02040503050406030204" pitchFamily="18" charset="0"/>
                        </a:rPr>
                        <a:t>B</a:t>
                      </a:r>
                      <a:r>
                        <a:rPr lang="en-US" i="0" dirty="0">
                          <a:latin typeface="Cambria" panose="02040503050406030204" pitchFamily="18" charset="0"/>
                          <a:ea typeface="Cambria" panose="02040503050406030204" pitchFamily="18" charset="0"/>
                        </a:rPr>
                        <a:t>(F)+(</a:t>
                      </a:r>
                      <a:r>
                        <a:rPr lang="en-US" i="1" dirty="0" err="1">
                          <a:latin typeface="Cambria" panose="02040503050406030204" pitchFamily="18" charset="0"/>
                          <a:ea typeface="Cambria" panose="02040503050406030204" pitchFamily="18" charset="0"/>
                        </a:rPr>
                        <a:t>g</a:t>
                      </a:r>
                      <a:r>
                        <a:rPr lang="en-US" i="1" baseline="-25000" dirty="0" err="1">
                          <a:latin typeface="Cambria" panose="02040503050406030204" pitchFamily="18" charset="0"/>
                          <a:ea typeface="Cambria" panose="02040503050406030204" pitchFamily="18" charset="0"/>
                        </a:rPr>
                        <a:t>A</a:t>
                      </a:r>
                      <a:r>
                        <a:rPr lang="en-US" i="0" dirty="0">
                          <a:latin typeface="Cambria" panose="02040503050406030204" pitchFamily="18" charset="0"/>
                          <a:ea typeface="Cambria" panose="02040503050406030204" pitchFamily="18" charset="0"/>
                        </a:rPr>
                        <a:t>/</a:t>
                      </a:r>
                      <a:r>
                        <a:rPr lang="en-US" i="1" dirty="0" err="1">
                          <a:latin typeface="Cambria" panose="02040503050406030204" pitchFamily="18" charset="0"/>
                          <a:ea typeface="Cambria" panose="02040503050406030204" pitchFamily="18" charset="0"/>
                        </a:rPr>
                        <a:t>g</a:t>
                      </a:r>
                      <a:r>
                        <a:rPr lang="en-US" i="1" baseline="-25000" dirty="0" err="1">
                          <a:latin typeface="Cambria" panose="02040503050406030204" pitchFamily="18" charset="0"/>
                          <a:ea typeface="Cambria" panose="02040503050406030204" pitchFamily="18" charset="0"/>
                        </a:rPr>
                        <a:t>V</a:t>
                      </a:r>
                      <a:r>
                        <a:rPr lang="en-US" i="0" dirty="0">
                          <a:latin typeface="Cambria" panose="02040503050406030204" pitchFamily="18" charset="0"/>
                          <a:ea typeface="Cambria" panose="02040503050406030204" pitchFamily="18" charset="0"/>
                        </a:rPr>
                        <a:t>)</a:t>
                      </a:r>
                      <a:r>
                        <a:rPr lang="en-US" i="0" baseline="30000" dirty="0">
                          <a:latin typeface="Cambria" panose="02040503050406030204" pitchFamily="18" charset="0"/>
                          <a:ea typeface="Cambria" panose="02040503050406030204" pitchFamily="18" charset="0"/>
                        </a:rPr>
                        <a:t>2</a:t>
                      </a:r>
                      <a:r>
                        <a:rPr lang="en-US" i="1" dirty="0">
                          <a:latin typeface="Cambria" panose="02040503050406030204" pitchFamily="18" charset="0"/>
                          <a:ea typeface="Cambria" panose="02040503050406030204" pitchFamily="18" charset="0"/>
                        </a:rPr>
                        <a:t>B</a:t>
                      </a:r>
                      <a:r>
                        <a:rPr lang="en-US" i="0" dirty="0">
                          <a:latin typeface="Cambria" panose="02040503050406030204" pitchFamily="18" charset="0"/>
                          <a:ea typeface="Cambria" panose="02040503050406030204" pitchFamily="18" charset="0"/>
                        </a:rPr>
                        <a:t>(GT)</a:t>
                      </a:r>
                    </a:p>
                  </a:txBody>
                  <a:tcPr anchor="ctr"/>
                </a:tc>
                <a:tc>
                  <a:txBody>
                    <a:bodyPr/>
                    <a:lstStyle/>
                    <a:p>
                      <a:pPr algn="ctr"/>
                      <a:r>
                        <a:rPr lang="en-US" i="1" dirty="0">
                          <a:latin typeface="Cambria" panose="02040503050406030204" pitchFamily="18" charset="0"/>
                          <a:ea typeface="Cambria" panose="02040503050406030204" pitchFamily="18" charset="0"/>
                        </a:rPr>
                        <a:t>B</a:t>
                      </a:r>
                      <a:r>
                        <a:rPr lang="en-US" i="0" dirty="0">
                          <a:latin typeface="Cambria" panose="02040503050406030204" pitchFamily="18" charset="0"/>
                          <a:ea typeface="Cambria" panose="02040503050406030204" pitchFamily="18" charset="0"/>
                        </a:rPr>
                        <a:t>(F)</a:t>
                      </a:r>
                    </a:p>
                  </a:txBody>
                  <a:tcPr anchor="ctr"/>
                </a:tc>
                <a:tc>
                  <a:txBody>
                    <a:bodyPr/>
                    <a:lstStyle/>
                    <a:p>
                      <a:pPr algn="ctr"/>
                      <a:r>
                        <a:rPr lang="en-US" altLang="zh-CN" i="1" dirty="0">
                          <a:latin typeface="Cambria" panose="02040503050406030204" pitchFamily="18" charset="0"/>
                          <a:ea typeface="Cambria" panose="02040503050406030204" pitchFamily="18" charset="0"/>
                        </a:rPr>
                        <a:t>B</a:t>
                      </a:r>
                      <a:r>
                        <a:rPr lang="en-US" altLang="zh-CN" i="0" dirty="0">
                          <a:latin typeface="Cambria" panose="02040503050406030204" pitchFamily="18" charset="0"/>
                          <a:ea typeface="Cambria" panose="02040503050406030204" pitchFamily="18" charset="0"/>
                        </a:rPr>
                        <a:t>(GT)</a:t>
                      </a:r>
                      <a:endParaRPr lang="en-US" i="0" dirty="0">
                        <a:latin typeface="Cambria" panose="02040503050406030204" pitchFamily="18" charset="0"/>
                        <a:ea typeface="Cambria" panose="02040503050406030204" pitchFamily="18" charset="0"/>
                      </a:endParaRPr>
                    </a:p>
                  </a:txBody>
                  <a:tcPr anchor="ctr"/>
                </a:tc>
                <a:extLst>
                  <a:ext uri="{0D108BD9-81ED-4DB2-BD59-A6C34878D82A}">
                    <a16:rowId xmlns:a16="http://schemas.microsoft.com/office/drawing/2014/main" val="1709497389"/>
                  </a:ext>
                </a:extLst>
              </a:tr>
              <a:tr h="508174">
                <a:tc>
                  <a:txBody>
                    <a:bodyPr/>
                    <a:lstStyle/>
                    <a:p>
                      <a:pPr algn="ctr"/>
                      <a:r>
                        <a:rPr lang="en-US" dirty="0">
                          <a:latin typeface="Cambria" panose="02040503050406030204" pitchFamily="18" charset="0"/>
                          <a:ea typeface="Cambria" panose="02040503050406030204" pitchFamily="18" charset="0"/>
                        </a:rPr>
                        <a:t>7787.3(5)</a:t>
                      </a:r>
                    </a:p>
                  </a:txBody>
                  <a:tcPr anchor="ctr">
                    <a:solidFill>
                      <a:srgbClr val="CCECFF">
                        <a:alpha val="40000"/>
                      </a:srgbClr>
                    </a:solidFill>
                  </a:tcPr>
                </a:tc>
                <a:tc>
                  <a:txBody>
                    <a:bodyPr/>
                    <a:lstStyle/>
                    <a:p>
                      <a:pPr algn="ctr"/>
                      <a:r>
                        <a:rPr lang="en-US" sz="1800" b="0" i="0" u="none" strike="noStrike" dirty="0">
                          <a:solidFill>
                            <a:srgbClr val="000000"/>
                          </a:solidFill>
                          <a:effectLst/>
                          <a:latin typeface="Cambria" panose="02040503050406030204" pitchFamily="18" charset="0"/>
                          <a:ea typeface="Cambria" panose="02040503050406030204" pitchFamily="18" charset="0"/>
                        </a:rPr>
                        <a:t>206.1(5</a:t>
                      </a:r>
                      <a:r>
                        <a:rPr lang="en-US" altLang="zh-CN" dirty="0">
                          <a:latin typeface="Cambria" panose="02040503050406030204" pitchFamily="18" charset="0"/>
                          <a:ea typeface="Cambria" panose="02040503050406030204" pitchFamily="18" charset="0"/>
                        </a:rPr>
                        <a:t>)</a:t>
                      </a:r>
                      <a:endParaRPr lang="en-US" dirty="0">
                        <a:latin typeface="Cambria" panose="02040503050406030204" pitchFamily="18" charset="0"/>
                        <a:ea typeface="Cambria" panose="02040503050406030204" pitchFamily="18" charset="0"/>
                      </a:endParaRPr>
                    </a:p>
                  </a:txBody>
                  <a:tcPr anchor="ctr">
                    <a:solidFill>
                      <a:srgbClr val="CCECFF">
                        <a:alpha val="40000"/>
                      </a:srgbClr>
                    </a:solidFill>
                  </a:tcPr>
                </a:tc>
                <a:tc>
                  <a:txBody>
                    <a:bodyPr/>
                    <a:lstStyle/>
                    <a:p>
                      <a:pPr algn="ctr"/>
                      <a:r>
                        <a:rPr lang="en-US" dirty="0">
                          <a:latin typeface="Cambria" panose="02040503050406030204" pitchFamily="18" charset="0"/>
                          <a:ea typeface="Cambria" panose="02040503050406030204" pitchFamily="18" charset="0"/>
                        </a:rPr>
                        <a:t>3.85(3)</a:t>
                      </a:r>
                    </a:p>
                  </a:txBody>
                  <a:tcPr anchor="ctr">
                    <a:solidFill>
                      <a:srgbClr val="CCECFF">
                        <a:alpha val="40000"/>
                      </a:srgbClr>
                    </a:solidFill>
                  </a:tcPr>
                </a:tc>
                <a:tc>
                  <a:txBody>
                    <a:bodyPr/>
                    <a:lstStyle/>
                    <a:p>
                      <a:pPr algn="ctr"/>
                      <a:r>
                        <a:rPr lang="en-US" dirty="0">
                          <a:latin typeface="Cambria" panose="02040503050406030204" pitchFamily="18" charset="0"/>
                          <a:ea typeface="Cambria" panose="02040503050406030204" pitchFamily="18" charset="0"/>
                        </a:rPr>
                        <a:t>0.86(6)</a:t>
                      </a:r>
                    </a:p>
                  </a:txBody>
                  <a:tcPr anchor="ctr">
                    <a:solidFill>
                      <a:srgbClr val="CCECFF">
                        <a:alpha val="40000"/>
                      </a:srgbClr>
                    </a:solidFill>
                  </a:tcPr>
                </a:tc>
                <a:tc>
                  <a:txBody>
                    <a:bodyPr/>
                    <a:lstStyle/>
                    <a:p>
                      <a:pPr algn="ctr"/>
                      <a:r>
                        <a:rPr lang="en-US" dirty="0">
                          <a:latin typeface="Cambria" panose="02040503050406030204" pitchFamily="18" charset="0"/>
                          <a:ea typeface="Cambria" panose="02040503050406030204" pitchFamily="18" charset="0"/>
                        </a:rPr>
                        <a:t>0.00</a:t>
                      </a:r>
                    </a:p>
                  </a:txBody>
                  <a:tcPr anchor="ctr">
                    <a:solidFill>
                      <a:srgbClr val="CCECFF">
                        <a:alpha val="40000"/>
                      </a:srgbClr>
                    </a:solidFill>
                  </a:tcPr>
                </a:tc>
                <a:tc>
                  <a:txBody>
                    <a:bodyPr/>
                    <a:lstStyle/>
                    <a:p>
                      <a:pPr algn="ctr"/>
                      <a:r>
                        <a:rPr lang="en-US" dirty="0">
                          <a:latin typeface="Cambria" panose="02040503050406030204" pitchFamily="18" charset="0"/>
                          <a:ea typeface="Cambria" panose="02040503050406030204" pitchFamily="18" charset="0"/>
                        </a:rPr>
                        <a:t>0.53(3)</a:t>
                      </a:r>
                    </a:p>
                  </a:txBody>
                  <a:tcPr anchor="ctr">
                    <a:solidFill>
                      <a:srgbClr val="CCECFF">
                        <a:alpha val="40000"/>
                      </a:srgbClr>
                    </a:solidFill>
                  </a:tcPr>
                </a:tc>
                <a:extLst>
                  <a:ext uri="{0D108BD9-81ED-4DB2-BD59-A6C34878D82A}">
                    <a16:rowId xmlns:a16="http://schemas.microsoft.com/office/drawing/2014/main" val="3839187965"/>
                  </a:ext>
                </a:extLst>
              </a:tr>
              <a:tr h="508174">
                <a:tc>
                  <a:txBody>
                    <a:bodyPr/>
                    <a:lstStyle/>
                    <a:p>
                      <a:pPr marL="0" marR="0" lvl="0" indent="0" algn="ctr" defTabSz="914074" rtl="0" eaLnBrk="1" fontAlgn="auto" latinLnBrk="0" hangingPunct="1">
                        <a:lnSpc>
                          <a:spcPct val="100000"/>
                        </a:lnSpc>
                        <a:spcBef>
                          <a:spcPts val="0"/>
                        </a:spcBef>
                        <a:spcAft>
                          <a:spcPts val="0"/>
                        </a:spcAft>
                        <a:buClrTx/>
                        <a:buSzTx/>
                        <a:buFontTx/>
                        <a:buNone/>
                        <a:tabLst/>
                        <a:defRPr/>
                      </a:pPr>
                      <a:r>
                        <a:rPr lang="en-US" dirty="0">
                          <a:latin typeface="Cambria" panose="02040503050406030204" pitchFamily="18" charset="0"/>
                          <a:ea typeface="Cambria" panose="02040503050406030204" pitchFamily="18" charset="0"/>
                        </a:rPr>
                        <a:t>7803.4(5)</a:t>
                      </a:r>
                    </a:p>
                  </a:txBody>
                  <a:tcPr anchor="ctr">
                    <a:solidFill>
                      <a:srgbClr val="FFCCCC">
                        <a:alpha val="40000"/>
                      </a:srgbClr>
                    </a:solidFill>
                  </a:tcPr>
                </a:tc>
                <a:tc>
                  <a:txBody>
                    <a:bodyPr/>
                    <a:lstStyle/>
                    <a:p>
                      <a:pPr algn="ctr"/>
                      <a:r>
                        <a:rPr lang="en-US" sz="1800" b="0" i="0" u="none" strike="noStrike" dirty="0">
                          <a:solidFill>
                            <a:srgbClr val="000000"/>
                          </a:solidFill>
                          <a:effectLst/>
                          <a:latin typeface="Cambria" panose="02040503050406030204" pitchFamily="18" charset="0"/>
                          <a:ea typeface="Cambria" panose="02040503050406030204" pitchFamily="18" charset="0"/>
                        </a:rPr>
                        <a:t>222.2(5</a:t>
                      </a:r>
                      <a:r>
                        <a:rPr lang="en-US" altLang="zh-CN" dirty="0">
                          <a:latin typeface="Cambria" panose="02040503050406030204" pitchFamily="18" charset="0"/>
                          <a:ea typeface="Cambria" panose="02040503050406030204" pitchFamily="18" charset="0"/>
                        </a:rPr>
                        <a:t>)</a:t>
                      </a:r>
                      <a:endParaRPr lang="en-US" dirty="0">
                        <a:latin typeface="Cambria" panose="02040503050406030204" pitchFamily="18" charset="0"/>
                        <a:ea typeface="Cambria" panose="02040503050406030204" pitchFamily="18" charset="0"/>
                      </a:endParaRPr>
                    </a:p>
                  </a:txBody>
                  <a:tcPr anchor="ctr">
                    <a:solidFill>
                      <a:srgbClr val="FFCCCC">
                        <a:alpha val="40000"/>
                      </a:srgbClr>
                    </a:solidFill>
                  </a:tcPr>
                </a:tc>
                <a:tc>
                  <a:txBody>
                    <a:bodyPr/>
                    <a:lstStyle/>
                    <a:p>
                      <a:pPr algn="ctr"/>
                      <a:r>
                        <a:rPr lang="en-US" dirty="0">
                          <a:latin typeface="Cambria" panose="02040503050406030204" pitchFamily="18" charset="0"/>
                          <a:ea typeface="Cambria" panose="02040503050406030204" pitchFamily="18" charset="0"/>
                        </a:rPr>
                        <a:t>3.27(3)</a:t>
                      </a:r>
                    </a:p>
                  </a:txBody>
                  <a:tcPr anchor="ctr">
                    <a:solidFill>
                      <a:srgbClr val="FFCCCC">
                        <a:alpha val="40000"/>
                      </a:srgbClr>
                    </a:solidFill>
                  </a:tcPr>
                </a:tc>
                <a:tc>
                  <a:txBody>
                    <a:bodyPr/>
                    <a:lstStyle/>
                    <a:p>
                      <a:pPr marL="0" marR="0" lvl="0" indent="0" algn="ctr" defTabSz="914074" rtl="0" eaLnBrk="1" fontAlgn="auto" latinLnBrk="0" hangingPunct="1">
                        <a:lnSpc>
                          <a:spcPct val="100000"/>
                        </a:lnSpc>
                        <a:spcBef>
                          <a:spcPts val="0"/>
                        </a:spcBef>
                        <a:spcAft>
                          <a:spcPts val="0"/>
                        </a:spcAft>
                        <a:buClrTx/>
                        <a:buSzTx/>
                        <a:buFontTx/>
                        <a:buNone/>
                        <a:tabLst/>
                        <a:defRPr/>
                      </a:pPr>
                      <a:r>
                        <a:rPr lang="en-US" dirty="0">
                          <a:latin typeface="Cambria" panose="02040503050406030204" pitchFamily="18" charset="0"/>
                          <a:ea typeface="Cambria" panose="02040503050406030204" pitchFamily="18" charset="0"/>
                        </a:rPr>
                        <a:t>3.27(23)</a:t>
                      </a:r>
                    </a:p>
                  </a:txBody>
                  <a:tcPr anchor="ctr">
                    <a:solidFill>
                      <a:srgbClr val="FFCCCC">
                        <a:alpha val="40000"/>
                      </a:srgbClr>
                    </a:solidFill>
                  </a:tcPr>
                </a:tc>
                <a:tc>
                  <a:txBody>
                    <a:bodyPr/>
                    <a:lstStyle/>
                    <a:p>
                      <a:pPr algn="ctr"/>
                      <a:r>
                        <a:rPr lang="en-US" dirty="0">
                          <a:latin typeface="Cambria" panose="02040503050406030204" pitchFamily="18" charset="0"/>
                          <a:ea typeface="Cambria" panose="02040503050406030204" pitchFamily="18" charset="0"/>
                        </a:rPr>
                        <a:t>3.00</a:t>
                      </a:r>
                    </a:p>
                  </a:txBody>
                  <a:tcPr anchor="ctr">
                    <a:solidFill>
                      <a:srgbClr val="FFCCCC">
                        <a:alpha val="40000"/>
                      </a:srgbClr>
                    </a:solidFill>
                  </a:tcPr>
                </a:tc>
                <a:tc>
                  <a:txBody>
                    <a:bodyPr/>
                    <a:lstStyle/>
                    <a:p>
                      <a:pPr algn="ctr"/>
                      <a:r>
                        <a:rPr lang="en-US" dirty="0">
                          <a:latin typeface="Cambria" panose="02040503050406030204" pitchFamily="18" charset="0"/>
                          <a:ea typeface="Cambria" panose="02040503050406030204" pitchFamily="18" charset="0"/>
                        </a:rPr>
                        <a:t>0.17(14)</a:t>
                      </a:r>
                    </a:p>
                  </a:txBody>
                  <a:tcPr anchor="ctr">
                    <a:solidFill>
                      <a:srgbClr val="FFCCCC">
                        <a:alpha val="40000"/>
                      </a:srgbClr>
                    </a:solidFill>
                  </a:tcPr>
                </a:tc>
                <a:extLst>
                  <a:ext uri="{0D108BD9-81ED-4DB2-BD59-A6C34878D82A}">
                    <a16:rowId xmlns:a16="http://schemas.microsoft.com/office/drawing/2014/main" val="2965311569"/>
                  </a:ext>
                </a:extLst>
              </a:tr>
            </a:tbl>
          </a:graphicData>
        </a:graphic>
      </p:graphicFrame>
      <p:sp>
        <p:nvSpPr>
          <p:cNvPr id="7" name="TextBox 6">
            <a:extLst>
              <a:ext uri="{FF2B5EF4-FFF2-40B4-BE49-F238E27FC236}">
                <a16:creationId xmlns:a16="http://schemas.microsoft.com/office/drawing/2014/main" id="{31BB733D-BAEE-4624-92D8-75F934114BEF}"/>
              </a:ext>
            </a:extLst>
          </p:cNvPr>
          <p:cNvSpPr txBox="1"/>
          <p:nvPr/>
        </p:nvSpPr>
        <p:spPr>
          <a:xfrm>
            <a:off x="76200" y="5635416"/>
            <a:ext cx="2882520" cy="369332"/>
          </a:xfrm>
          <a:prstGeom prst="rect">
            <a:avLst/>
          </a:prstGeom>
          <a:noFill/>
        </p:spPr>
        <p:txBody>
          <a:bodyPr wrap="none">
            <a:spAutoFit/>
          </a:bodyPr>
          <a:lstStyle/>
          <a:p>
            <a:pPr marL="0" algn="just" rtl="0" eaLnBrk="1" fontAlgn="ctr" latinLnBrk="0" hangingPunct="1">
              <a:spcBef>
                <a:spcPts val="0"/>
              </a:spcBef>
              <a:spcAft>
                <a:spcPts val="0"/>
              </a:spcAft>
            </a:pPr>
            <a:r>
              <a:rPr lang="en-US" sz="1800" b="0" i="1" u="none" strike="noStrike" kern="1200" dirty="0">
                <a:solidFill>
                  <a:srgbClr val="000000"/>
                </a:solidFill>
                <a:effectLst/>
                <a:latin typeface="Cambria" panose="02040503050406030204" pitchFamily="18" charset="0"/>
                <a:ea typeface="Cambria" panose="02040503050406030204" pitchFamily="18" charset="0"/>
              </a:rPr>
              <a:t>B</a:t>
            </a:r>
            <a:r>
              <a:rPr lang="en-US" sz="1800" b="0" i="0" u="none" strike="noStrike" kern="1200" dirty="0">
                <a:solidFill>
                  <a:srgbClr val="000000"/>
                </a:solidFill>
                <a:effectLst/>
                <a:latin typeface="Cambria" panose="02040503050406030204" pitchFamily="18" charset="0"/>
                <a:ea typeface="Cambria" panose="02040503050406030204" pitchFamily="18" charset="0"/>
              </a:rPr>
              <a:t>(F) = 3.00 -&gt; log </a:t>
            </a:r>
            <a:r>
              <a:rPr lang="en-US" sz="1800" b="0" i="1" u="none" strike="noStrike" kern="1200" dirty="0">
                <a:solidFill>
                  <a:srgbClr val="000000"/>
                </a:solidFill>
                <a:effectLst/>
                <a:latin typeface="Cambria" panose="02040503050406030204" pitchFamily="18" charset="0"/>
                <a:ea typeface="Cambria" panose="02040503050406030204" pitchFamily="18" charset="0"/>
              </a:rPr>
              <a:t>ft</a:t>
            </a:r>
            <a:r>
              <a:rPr lang="en-US" sz="1800" b="0" i="0" u="none" strike="noStrike" kern="1200" dirty="0">
                <a:solidFill>
                  <a:srgbClr val="000000"/>
                </a:solidFill>
                <a:effectLst/>
                <a:latin typeface="Cambria" panose="02040503050406030204" pitchFamily="18" charset="0"/>
                <a:ea typeface="Cambria" panose="02040503050406030204" pitchFamily="18" charset="0"/>
              </a:rPr>
              <a:t> = 3.311</a:t>
            </a:r>
            <a:endParaRPr lang="en-US" sz="1800" b="0" i="0" u="none" strike="noStrike" dirty="0">
              <a:effectLst/>
              <a:latin typeface="Arial" panose="020B0604020202020204" pitchFamily="34" charset="0"/>
            </a:endParaRPr>
          </a:p>
        </p:txBody>
      </p:sp>
    </p:spTree>
    <p:extLst>
      <p:ext uri="{BB962C8B-B14F-4D97-AF65-F5344CB8AC3E}">
        <p14:creationId xmlns:p14="http://schemas.microsoft.com/office/powerpoint/2010/main" val="29353648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55EB392-AD08-4DCF-B077-E20D06F99373}"/>
              </a:ext>
            </a:extLst>
          </p:cNvPr>
          <p:cNvSpPr>
            <a:spLocks noGrp="1"/>
          </p:cNvSpPr>
          <p:nvPr>
            <p:ph type="title"/>
          </p:nvPr>
        </p:nvSpPr>
        <p:spPr/>
        <p:txBody>
          <a:bodyPr/>
          <a:lstStyle/>
          <a:p>
            <a:r>
              <a:rPr lang="en-US" altLang="zh-CN" dirty="0"/>
              <a:t>log </a:t>
            </a:r>
            <a:r>
              <a:rPr lang="en-US" altLang="zh-CN" i="1" dirty="0"/>
              <a:t>ft</a:t>
            </a:r>
            <a:endParaRPr lang="en-US" i="1" dirty="0"/>
          </a:p>
        </p:txBody>
      </p:sp>
      <p:sp>
        <p:nvSpPr>
          <p:cNvPr id="4" name="Footer Placeholder 3">
            <a:extLst>
              <a:ext uri="{FF2B5EF4-FFF2-40B4-BE49-F238E27FC236}">
                <a16:creationId xmlns:a16="http://schemas.microsoft.com/office/drawing/2014/main" id="{69B1D6C8-29B6-4869-A2F1-856A8C8B0799}"/>
              </a:ext>
            </a:extLst>
          </p:cNvPr>
          <p:cNvSpPr>
            <a:spLocks noGrp="1"/>
          </p:cNvSpPr>
          <p:nvPr>
            <p:ph type="ftr" sz="quarter" idx="10"/>
          </p:nvPr>
        </p:nvSpPr>
        <p:spPr/>
        <p:txBody>
          <a:bodyPr/>
          <a:lstStyle/>
          <a:p>
            <a:pPr>
              <a:defRPr/>
            </a:pPr>
            <a:r>
              <a:rPr lang="en-US"/>
              <a:t>Nuclear Data</a:t>
            </a:r>
            <a:endParaRPr lang="en-US" dirty="0"/>
          </a:p>
        </p:txBody>
      </p:sp>
      <p:sp>
        <p:nvSpPr>
          <p:cNvPr id="5" name="Slide Number Placeholder 4">
            <a:extLst>
              <a:ext uri="{FF2B5EF4-FFF2-40B4-BE49-F238E27FC236}">
                <a16:creationId xmlns:a16="http://schemas.microsoft.com/office/drawing/2014/main" id="{24D8AC03-B340-4D6A-B935-2CA76A121ECA}"/>
              </a:ext>
            </a:extLst>
          </p:cNvPr>
          <p:cNvSpPr>
            <a:spLocks noGrp="1"/>
          </p:cNvSpPr>
          <p:nvPr>
            <p:ph type="sldNum" sz="quarter" idx="11"/>
          </p:nvPr>
        </p:nvSpPr>
        <p:spPr/>
        <p:txBody>
          <a:bodyPr/>
          <a:lstStyle/>
          <a:p>
            <a:pPr>
              <a:defRPr/>
            </a:pPr>
            <a:r>
              <a:rPr lang="en-US"/>
              <a:t>, Slide </a:t>
            </a:r>
            <a:fld id="{35AD4620-7552-4207-8973-898801ED212B}" type="slidenum">
              <a:rPr lang="en-US" smtClean="0"/>
              <a:pPr>
                <a:defRPr/>
              </a:pPr>
              <a:t>14</a:t>
            </a:fld>
            <a:endParaRPr lang="en-US" dirty="0"/>
          </a:p>
        </p:txBody>
      </p:sp>
      <p:pic>
        <p:nvPicPr>
          <p:cNvPr id="10" name="Content Placeholder 9">
            <a:extLst>
              <a:ext uri="{FF2B5EF4-FFF2-40B4-BE49-F238E27FC236}">
                <a16:creationId xmlns:a16="http://schemas.microsoft.com/office/drawing/2014/main" id="{66C9E01C-53FE-4A7A-A67C-19F2B448BAB5}"/>
              </a:ext>
            </a:extLst>
          </p:cNvPr>
          <p:cNvPicPr>
            <a:picLocks noGrp="1" noChangeAspect="1"/>
          </p:cNvPicPr>
          <p:nvPr>
            <p:ph idx="1"/>
          </p:nvPr>
        </p:nvPicPr>
        <p:blipFill>
          <a:blip r:embed="rId2"/>
          <a:stretch>
            <a:fillRect/>
          </a:stretch>
        </p:blipFill>
        <p:spPr>
          <a:xfrm>
            <a:off x="76200" y="1050183"/>
            <a:ext cx="2919005" cy="5027613"/>
          </a:xfrm>
        </p:spPr>
      </p:pic>
      <p:pic>
        <p:nvPicPr>
          <p:cNvPr id="12" name="Picture 11">
            <a:extLst>
              <a:ext uri="{FF2B5EF4-FFF2-40B4-BE49-F238E27FC236}">
                <a16:creationId xmlns:a16="http://schemas.microsoft.com/office/drawing/2014/main" id="{D57C53A1-91FE-4DCC-98E4-E6513740EE6C}"/>
              </a:ext>
            </a:extLst>
          </p:cNvPr>
          <p:cNvPicPr>
            <a:picLocks noChangeAspect="1"/>
          </p:cNvPicPr>
          <p:nvPr/>
        </p:nvPicPr>
        <p:blipFill>
          <a:blip r:embed="rId3"/>
          <a:stretch>
            <a:fillRect/>
          </a:stretch>
        </p:blipFill>
        <p:spPr>
          <a:xfrm>
            <a:off x="3115972" y="1048596"/>
            <a:ext cx="2912056" cy="5029200"/>
          </a:xfrm>
          <a:prstGeom prst="rect">
            <a:avLst/>
          </a:prstGeom>
        </p:spPr>
      </p:pic>
    </p:spTree>
    <p:extLst>
      <p:ext uri="{BB962C8B-B14F-4D97-AF65-F5344CB8AC3E}">
        <p14:creationId xmlns:p14="http://schemas.microsoft.com/office/powerpoint/2010/main" val="34609650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26796EB-6BFF-4570-9846-C9FBEF48F358}"/>
              </a:ext>
            </a:extLst>
          </p:cNvPr>
          <p:cNvSpPr>
            <a:spLocks noGrp="1"/>
          </p:cNvSpPr>
          <p:nvPr>
            <p:ph idx="1"/>
          </p:nvPr>
        </p:nvSpPr>
        <p:spPr/>
        <p:txBody>
          <a:bodyPr/>
          <a:lstStyle/>
          <a:p>
            <a:r>
              <a:rPr lang="en-US" sz="2400" dirty="0"/>
              <a:t>input_2025GO00_22Na.xlsx</a:t>
            </a:r>
          </a:p>
          <a:p>
            <a:pPr lvl="1"/>
            <a:r>
              <a:rPr lang="en-US" dirty="0"/>
              <a:t>Excel2ENSDF_28September2024.jar </a:t>
            </a:r>
            <a:r>
              <a:rPr lang="zh-CN" altLang="en-US" dirty="0"/>
              <a:t>→ </a:t>
            </a:r>
            <a:r>
              <a:rPr lang="en-US" altLang="zh-CN" dirty="0" err="1"/>
              <a:t>output.ens</a:t>
            </a:r>
            <a:endParaRPr lang="en-US" dirty="0"/>
          </a:p>
          <a:p>
            <a:pPr lvl="1"/>
            <a:r>
              <a:rPr lang="en-US" altLang="zh-CN" dirty="0"/>
              <a:t>Rename </a:t>
            </a:r>
            <a:r>
              <a:rPr lang="en-US" dirty="0"/>
              <a:t>output_2025GO00_22Na.ens</a:t>
            </a:r>
          </a:p>
          <a:p>
            <a:pPr lvl="1"/>
            <a:r>
              <a:rPr lang="en-US" dirty="0"/>
              <a:t>EvaluationToolkit_14November2024.jar </a:t>
            </a:r>
            <a:r>
              <a:rPr lang="zh-CN" altLang="en-US" dirty="0"/>
              <a:t>→ </a:t>
            </a:r>
            <a:r>
              <a:rPr lang="en-US" dirty="0" err="1"/>
              <a:t>Java_GTOL.out</a:t>
            </a:r>
            <a:endParaRPr lang="en-US" dirty="0"/>
          </a:p>
          <a:p>
            <a:pPr lvl="1"/>
            <a:r>
              <a:rPr lang="en-US" dirty="0"/>
              <a:t>Java_GTOL_2025GO00_22Na.txt</a:t>
            </a:r>
          </a:p>
          <a:p>
            <a:r>
              <a:rPr lang="en-US" sz="2400" dirty="0"/>
              <a:t>input_2025GO00_23Mg.xlsx</a:t>
            </a:r>
          </a:p>
          <a:p>
            <a:pPr lvl="1"/>
            <a:r>
              <a:rPr lang="en-US" dirty="0"/>
              <a:t>Excel2ENSDF_28September2024.jar </a:t>
            </a:r>
            <a:r>
              <a:rPr lang="zh-CN" altLang="en-US" dirty="0"/>
              <a:t>→ </a:t>
            </a:r>
            <a:r>
              <a:rPr lang="en-US" altLang="zh-CN" dirty="0" err="1"/>
              <a:t>output.ens</a:t>
            </a:r>
            <a:endParaRPr lang="en-US" dirty="0"/>
          </a:p>
          <a:p>
            <a:pPr lvl="1"/>
            <a:r>
              <a:rPr lang="en-US" altLang="zh-CN" dirty="0"/>
              <a:t>Rename </a:t>
            </a:r>
            <a:r>
              <a:rPr lang="en-US" dirty="0"/>
              <a:t>output_2025GO00_23Mg.ens</a:t>
            </a:r>
          </a:p>
          <a:p>
            <a:pPr lvl="1"/>
            <a:r>
              <a:rPr lang="en-US" dirty="0"/>
              <a:t>EvaluationToolkit_14November2024.jar </a:t>
            </a:r>
            <a:r>
              <a:rPr lang="zh-CN" altLang="en-US" dirty="0"/>
              <a:t>→ </a:t>
            </a:r>
            <a:r>
              <a:rPr lang="en-US" dirty="0" err="1"/>
              <a:t>GLSC_combined.out</a:t>
            </a:r>
            <a:r>
              <a:rPr lang="en-US" dirty="0"/>
              <a:t>, </a:t>
            </a:r>
            <a:r>
              <a:rPr lang="en-US" dirty="0" err="1"/>
              <a:t>logft.out</a:t>
            </a:r>
            <a:endParaRPr lang="en-US" dirty="0"/>
          </a:p>
          <a:p>
            <a:pPr lvl="1"/>
            <a:r>
              <a:rPr lang="en-US" dirty="0"/>
              <a:t>Java_GTOL_2025GO00_23Mg.txt</a:t>
            </a:r>
          </a:p>
          <a:p>
            <a:pPr lvl="1"/>
            <a:endParaRPr lang="en-US" sz="2200" dirty="0"/>
          </a:p>
        </p:txBody>
      </p:sp>
      <p:sp>
        <p:nvSpPr>
          <p:cNvPr id="3" name="Title 2">
            <a:extLst>
              <a:ext uri="{FF2B5EF4-FFF2-40B4-BE49-F238E27FC236}">
                <a16:creationId xmlns:a16="http://schemas.microsoft.com/office/drawing/2014/main" id="{5593A233-960C-419F-8C45-1EC202EF2866}"/>
              </a:ext>
            </a:extLst>
          </p:cNvPr>
          <p:cNvSpPr>
            <a:spLocks noGrp="1"/>
          </p:cNvSpPr>
          <p:nvPr>
            <p:ph type="title"/>
          </p:nvPr>
        </p:nvSpPr>
        <p:spPr/>
        <p:txBody>
          <a:bodyPr/>
          <a:lstStyle/>
          <a:p>
            <a:endParaRPr lang="en-US"/>
          </a:p>
        </p:txBody>
      </p:sp>
      <p:sp>
        <p:nvSpPr>
          <p:cNvPr id="4" name="Footer Placeholder 3">
            <a:extLst>
              <a:ext uri="{FF2B5EF4-FFF2-40B4-BE49-F238E27FC236}">
                <a16:creationId xmlns:a16="http://schemas.microsoft.com/office/drawing/2014/main" id="{7DC6F71C-3F58-4188-B206-77A4CFF38140}"/>
              </a:ext>
            </a:extLst>
          </p:cNvPr>
          <p:cNvSpPr>
            <a:spLocks noGrp="1"/>
          </p:cNvSpPr>
          <p:nvPr>
            <p:ph type="ftr" sz="quarter" idx="10"/>
          </p:nvPr>
        </p:nvSpPr>
        <p:spPr/>
        <p:txBody>
          <a:bodyPr/>
          <a:lstStyle/>
          <a:p>
            <a:pPr>
              <a:defRPr/>
            </a:pPr>
            <a:r>
              <a:rPr lang="en-US"/>
              <a:t>Nuclear Data</a:t>
            </a:r>
            <a:endParaRPr lang="en-US" dirty="0"/>
          </a:p>
        </p:txBody>
      </p:sp>
      <p:sp>
        <p:nvSpPr>
          <p:cNvPr id="5" name="Slide Number Placeholder 4">
            <a:extLst>
              <a:ext uri="{FF2B5EF4-FFF2-40B4-BE49-F238E27FC236}">
                <a16:creationId xmlns:a16="http://schemas.microsoft.com/office/drawing/2014/main" id="{E93A4E75-2F08-4754-A8EA-F2A005C11CDF}"/>
              </a:ext>
            </a:extLst>
          </p:cNvPr>
          <p:cNvSpPr>
            <a:spLocks noGrp="1"/>
          </p:cNvSpPr>
          <p:nvPr>
            <p:ph type="sldNum" sz="quarter" idx="11"/>
          </p:nvPr>
        </p:nvSpPr>
        <p:spPr/>
        <p:txBody>
          <a:bodyPr/>
          <a:lstStyle/>
          <a:p>
            <a:pPr>
              <a:defRPr/>
            </a:pPr>
            <a:r>
              <a:rPr lang="en-US"/>
              <a:t>, Slide </a:t>
            </a:r>
            <a:fld id="{35AD4620-7552-4207-8973-898801ED212B}" type="slidenum">
              <a:rPr lang="en-US" smtClean="0"/>
              <a:pPr>
                <a:defRPr/>
              </a:pPr>
              <a:t>15</a:t>
            </a:fld>
            <a:endParaRPr lang="en-US" dirty="0"/>
          </a:p>
        </p:txBody>
      </p:sp>
    </p:spTree>
    <p:extLst>
      <p:ext uri="{BB962C8B-B14F-4D97-AF65-F5344CB8AC3E}">
        <p14:creationId xmlns:p14="http://schemas.microsoft.com/office/powerpoint/2010/main" val="32152984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AA0C74CF-BE69-48CB-B7F4-C66E5CBD066B}"/>
              </a:ext>
            </a:extLst>
          </p:cNvPr>
          <p:cNvPicPr>
            <a:picLocks noGrp="1" noChangeAspect="1"/>
          </p:cNvPicPr>
          <p:nvPr>
            <p:ph idx="1"/>
          </p:nvPr>
        </p:nvPicPr>
        <p:blipFill>
          <a:blip r:embed="rId2"/>
          <a:stretch>
            <a:fillRect/>
          </a:stretch>
        </p:blipFill>
        <p:spPr>
          <a:xfrm>
            <a:off x="76200" y="1626452"/>
            <a:ext cx="8991600" cy="3908308"/>
          </a:xfrm>
        </p:spPr>
      </p:pic>
      <p:sp>
        <p:nvSpPr>
          <p:cNvPr id="3" name="Title 2">
            <a:extLst>
              <a:ext uri="{FF2B5EF4-FFF2-40B4-BE49-F238E27FC236}">
                <a16:creationId xmlns:a16="http://schemas.microsoft.com/office/drawing/2014/main" id="{7667CD9C-7550-4A77-99DE-63065EC8AEAC}"/>
              </a:ext>
            </a:extLst>
          </p:cNvPr>
          <p:cNvSpPr>
            <a:spLocks noGrp="1"/>
          </p:cNvSpPr>
          <p:nvPr>
            <p:ph type="title"/>
          </p:nvPr>
        </p:nvSpPr>
        <p:spPr/>
        <p:txBody>
          <a:bodyPr/>
          <a:lstStyle/>
          <a:p>
            <a:endParaRPr lang="en-US"/>
          </a:p>
        </p:txBody>
      </p:sp>
      <p:sp>
        <p:nvSpPr>
          <p:cNvPr id="4" name="Footer Placeholder 3">
            <a:extLst>
              <a:ext uri="{FF2B5EF4-FFF2-40B4-BE49-F238E27FC236}">
                <a16:creationId xmlns:a16="http://schemas.microsoft.com/office/drawing/2014/main" id="{52A8F628-5E84-4F22-8044-8B48A367F01B}"/>
              </a:ext>
            </a:extLst>
          </p:cNvPr>
          <p:cNvSpPr>
            <a:spLocks noGrp="1"/>
          </p:cNvSpPr>
          <p:nvPr>
            <p:ph type="ftr" sz="quarter" idx="10"/>
          </p:nvPr>
        </p:nvSpPr>
        <p:spPr/>
        <p:txBody>
          <a:bodyPr/>
          <a:lstStyle/>
          <a:p>
            <a:pPr>
              <a:defRPr/>
            </a:pPr>
            <a:r>
              <a:rPr lang="en-US"/>
              <a:t>Nuclear Data</a:t>
            </a:r>
            <a:endParaRPr lang="en-US" dirty="0"/>
          </a:p>
        </p:txBody>
      </p:sp>
      <p:sp>
        <p:nvSpPr>
          <p:cNvPr id="5" name="Slide Number Placeholder 4">
            <a:extLst>
              <a:ext uri="{FF2B5EF4-FFF2-40B4-BE49-F238E27FC236}">
                <a16:creationId xmlns:a16="http://schemas.microsoft.com/office/drawing/2014/main" id="{A182D3E9-045A-42FD-84E9-4C471AFDA7AF}"/>
              </a:ext>
            </a:extLst>
          </p:cNvPr>
          <p:cNvSpPr>
            <a:spLocks noGrp="1"/>
          </p:cNvSpPr>
          <p:nvPr>
            <p:ph type="sldNum" sz="quarter" idx="11"/>
          </p:nvPr>
        </p:nvSpPr>
        <p:spPr/>
        <p:txBody>
          <a:bodyPr/>
          <a:lstStyle/>
          <a:p>
            <a:pPr>
              <a:defRPr/>
            </a:pPr>
            <a:r>
              <a:rPr lang="en-US"/>
              <a:t>, Slide </a:t>
            </a:r>
            <a:fld id="{35AD4620-7552-4207-8973-898801ED212B}" type="slidenum">
              <a:rPr lang="en-US" smtClean="0"/>
              <a:pPr>
                <a:defRPr/>
              </a:pPr>
              <a:t>16</a:t>
            </a:fld>
            <a:endParaRPr lang="en-US" dirty="0"/>
          </a:p>
        </p:txBody>
      </p:sp>
    </p:spTree>
    <p:extLst>
      <p:ext uri="{BB962C8B-B14F-4D97-AF65-F5344CB8AC3E}">
        <p14:creationId xmlns:p14="http://schemas.microsoft.com/office/powerpoint/2010/main" val="18401505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21546E70-4255-4A15-901C-5ACD9B46EB25}"/>
              </a:ext>
            </a:extLst>
          </p:cNvPr>
          <p:cNvPicPr>
            <a:picLocks noGrp="1" noChangeAspect="1"/>
          </p:cNvPicPr>
          <p:nvPr>
            <p:ph idx="1"/>
          </p:nvPr>
        </p:nvPicPr>
        <p:blipFill>
          <a:blip r:embed="rId2"/>
          <a:stretch>
            <a:fillRect/>
          </a:stretch>
        </p:blipFill>
        <p:spPr>
          <a:xfrm>
            <a:off x="76200" y="1284281"/>
            <a:ext cx="8991600" cy="4592651"/>
          </a:xfrm>
        </p:spPr>
      </p:pic>
      <p:sp>
        <p:nvSpPr>
          <p:cNvPr id="3" name="Title 2">
            <a:extLst>
              <a:ext uri="{FF2B5EF4-FFF2-40B4-BE49-F238E27FC236}">
                <a16:creationId xmlns:a16="http://schemas.microsoft.com/office/drawing/2014/main" id="{6F5C6206-FC76-4587-AFB5-39BEB21625E6}"/>
              </a:ext>
            </a:extLst>
          </p:cNvPr>
          <p:cNvSpPr>
            <a:spLocks noGrp="1"/>
          </p:cNvSpPr>
          <p:nvPr>
            <p:ph type="title"/>
          </p:nvPr>
        </p:nvSpPr>
        <p:spPr/>
        <p:txBody>
          <a:bodyPr/>
          <a:lstStyle/>
          <a:p>
            <a:endParaRPr lang="en-US"/>
          </a:p>
        </p:txBody>
      </p:sp>
      <p:sp>
        <p:nvSpPr>
          <p:cNvPr id="4" name="Footer Placeholder 3">
            <a:extLst>
              <a:ext uri="{FF2B5EF4-FFF2-40B4-BE49-F238E27FC236}">
                <a16:creationId xmlns:a16="http://schemas.microsoft.com/office/drawing/2014/main" id="{363BC465-9027-43F4-9B9B-6519FF8A16F8}"/>
              </a:ext>
            </a:extLst>
          </p:cNvPr>
          <p:cNvSpPr>
            <a:spLocks noGrp="1"/>
          </p:cNvSpPr>
          <p:nvPr>
            <p:ph type="ftr" sz="quarter" idx="10"/>
          </p:nvPr>
        </p:nvSpPr>
        <p:spPr/>
        <p:txBody>
          <a:bodyPr/>
          <a:lstStyle/>
          <a:p>
            <a:pPr>
              <a:defRPr/>
            </a:pPr>
            <a:r>
              <a:rPr lang="en-US"/>
              <a:t>Nuclear Data</a:t>
            </a:r>
            <a:endParaRPr lang="en-US" dirty="0"/>
          </a:p>
        </p:txBody>
      </p:sp>
      <p:sp>
        <p:nvSpPr>
          <p:cNvPr id="5" name="Slide Number Placeholder 4">
            <a:extLst>
              <a:ext uri="{FF2B5EF4-FFF2-40B4-BE49-F238E27FC236}">
                <a16:creationId xmlns:a16="http://schemas.microsoft.com/office/drawing/2014/main" id="{8DBD1FE5-E553-4586-ACF7-7F4F641112BE}"/>
              </a:ext>
            </a:extLst>
          </p:cNvPr>
          <p:cNvSpPr>
            <a:spLocks noGrp="1"/>
          </p:cNvSpPr>
          <p:nvPr>
            <p:ph type="sldNum" sz="quarter" idx="11"/>
          </p:nvPr>
        </p:nvSpPr>
        <p:spPr/>
        <p:txBody>
          <a:bodyPr/>
          <a:lstStyle/>
          <a:p>
            <a:pPr>
              <a:defRPr/>
            </a:pPr>
            <a:r>
              <a:rPr lang="en-US"/>
              <a:t>, Slide </a:t>
            </a:r>
            <a:fld id="{35AD4620-7552-4207-8973-898801ED212B}" type="slidenum">
              <a:rPr lang="en-US" smtClean="0"/>
              <a:pPr>
                <a:defRPr/>
              </a:pPr>
              <a:t>17</a:t>
            </a:fld>
            <a:endParaRPr lang="en-US" dirty="0"/>
          </a:p>
        </p:txBody>
      </p:sp>
    </p:spTree>
    <p:extLst>
      <p:ext uri="{BB962C8B-B14F-4D97-AF65-F5344CB8AC3E}">
        <p14:creationId xmlns:p14="http://schemas.microsoft.com/office/powerpoint/2010/main" val="15646951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2C12A-DCB6-4F2C-97C4-133FF7246066}"/>
              </a:ext>
            </a:extLst>
          </p:cNvPr>
          <p:cNvSpPr>
            <a:spLocks noGrp="1"/>
          </p:cNvSpPr>
          <p:nvPr>
            <p:ph type="ctrTitle"/>
          </p:nvPr>
        </p:nvSpPr>
        <p:spPr>
          <a:xfrm>
            <a:off x="685800" y="1671422"/>
            <a:ext cx="7772400" cy="1128674"/>
          </a:xfrm>
        </p:spPr>
        <p:txBody>
          <a:bodyPr/>
          <a:lstStyle/>
          <a:p>
            <a:r>
              <a:rPr lang="en-US" altLang="zh-CN" sz="4000" b="0" baseline="30000" dirty="0"/>
              <a:t>31</a:t>
            </a:r>
            <a:r>
              <a:rPr lang="en-US" altLang="zh-CN" sz="4000" b="0" dirty="0"/>
              <a:t>Cl decay with GADGET-I</a:t>
            </a:r>
            <a:br>
              <a:rPr lang="en-US" altLang="zh-CN" sz="4000" b="0" dirty="0"/>
            </a:br>
            <a:r>
              <a:rPr lang="en-US" altLang="zh-CN" sz="4000" b="0" dirty="0"/>
              <a:t>(E17024)</a:t>
            </a:r>
            <a:endParaRPr lang="en-US" sz="4000" b="0" dirty="0"/>
          </a:p>
        </p:txBody>
      </p:sp>
      <p:sp>
        <p:nvSpPr>
          <p:cNvPr id="3" name="Subtitle 2">
            <a:extLst>
              <a:ext uri="{FF2B5EF4-FFF2-40B4-BE49-F238E27FC236}">
                <a16:creationId xmlns:a16="http://schemas.microsoft.com/office/drawing/2014/main" id="{90BDAA34-1AA0-40C9-88EA-14EC0CD87C7C}"/>
              </a:ext>
            </a:extLst>
          </p:cNvPr>
          <p:cNvSpPr>
            <a:spLocks noGrp="1"/>
          </p:cNvSpPr>
          <p:nvPr>
            <p:ph type="subTitle" idx="1"/>
          </p:nvPr>
        </p:nvSpPr>
        <p:spPr/>
        <p:txBody>
          <a:bodyPr/>
          <a:lstStyle/>
          <a:p>
            <a:r>
              <a:rPr lang="en-US" dirty="0"/>
              <a:t>2025Bu00</a:t>
            </a:r>
          </a:p>
          <a:p>
            <a:r>
              <a:rPr lang="en-US" sz="1800" dirty="0"/>
              <a:t>31Cl EC DECAY:XUNDL-22</a:t>
            </a:r>
          </a:p>
          <a:p>
            <a:r>
              <a:rPr lang="en-US" sz="1800" dirty="0"/>
              <a:t>31Cl ECP DECAY:XUNDL-6</a:t>
            </a:r>
          </a:p>
        </p:txBody>
      </p:sp>
    </p:spTree>
    <p:extLst>
      <p:ext uri="{BB962C8B-B14F-4D97-AF65-F5344CB8AC3E}">
        <p14:creationId xmlns:p14="http://schemas.microsoft.com/office/powerpoint/2010/main" val="41648120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029622F-CBC7-48E2-94CD-01E8707150EA}"/>
              </a:ext>
            </a:extLst>
          </p:cNvPr>
          <p:cNvSpPr>
            <a:spLocks noGrp="1"/>
          </p:cNvSpPr>
          <p:nvPr>
            <p:ph idx="1"/>
          </p:nvPr>
        </p:nvSpPr>
        <p:spPr/>
        <p:txBody>
          <a:bodyPr/>
          <a:lstStyle/>
          <a:p>
            <a:pPr algn="just"/>
            <a:r>
              <a:rPr lang="en-US" altLang="zh-CN" sz="2000" dirty="0">
                <a:solidFill>
                  <a:srgbClr val="0033CC"/>
                </a:solidFill>
                <a:latin typeface="Cambria" panose="02040503050406030204" pitchFamily="18" charset="0"/>
                <a:ea typeface="Cambria" panose="02040503050406030204" pitchFamily="18" charset="0"/>
              </a:rPr>
              <a:t>F</a:t>
            </a:r>
            <a:r>
              <a:rPr lang="en-US" sz="2000" dirty="0">
                <a:solidFill>
                  <a:srgbClr val="0033CC"/>
                </a:solidFill>
                <a:latin typeface="Cambria" panose="02040503050406030204" pitchFamily="18" charset="0"/>
                <a:ea typeface="Cambria" panose="02040503050406030204" pitchFamily="18" charset="0"/>
              </a:rPr>
              <a:t>or A=30, M. </a:t>
            </a:r>
            <a:r>
              <a:rPr lang="en-US" sz="2000" dirty="0" err="1">
                <a:solidFill>
                  <a:srgbClr val="0033CC"/>
                </a:solidFill>
                <a:latin typeface="Cambria" panose="02040503050406030204" pitchFamily="18" charset="0"/>
                <a:ea typeface="Cambria" panose="02040503050406030204" pitchFamily="18" charset="0"/>
              </a:rPr>
              <a:t>Shamsuzzoha</a:t>
            </a:r>
            <a:r>
              <a:rPr lang="en-US" sz="2000" dirty="0">
                <a:solidFill>
                  <a:srgbClr val="0033CC"/>
                </a:solidFill>
                <a:latin typeface="Cambria" panose="02040503050406030204" pitchFamily="18" charset="0"/>
                <a:ea typeface="Cambria" panose="02040503050406030204" pitchFamily="18" charset="0"/>
              </a:rPr>
              <a:t> </a:t>
            </a:r>
            <a:r>
              <a:rPr lang="en-US" sz="2000" dirty="0" err="1">
                <a:solidFill>
                  <a:srgbClr val="0033CC"/>
                </a:solidFill>
                <a:latin typeface="Cambria" panose="02040503050406030204" pitchFamily="18" charset="0"/>
                <a:ea typeface="Cambria" panose="02040503050406030204" pitchFamily="18" charset="0"/>
              </a:rPr>
              <a:t>Basunia</a:t>
            </a:r>
            <a:r>
              <a:rPr lang="en-US" sz="2000" dirty="0">
                <a:solidFill>
                  <a:srgbClr val="0033CC"/>
                </a:solidFill>
                <a:latin typeface="Cambria" panose="02040503050406030204" pitchFamily="18" charset="0"/>
                <a:ea typeface="Cambria" panose="02040503050406030204" pitchFamily="18" charset="0"/>
              </a:rPr>
              <a:t>, Nuclear Data Sheets 197, 1 (2024) supersedes [47] M. </a:t>
            </a:r>
            <a:r>
              <a:rPr lang="en-US" sz="2000" dirty="0" err="1">
                <a:solidFill>
                  <a:srgbClr val="0033CC"/>
                </a:solidFill>
                <a:latin typeface="Cambria" panose="02040503050406030204" pitchFamily="18" charset="0"/>
                <a:ea typeface="Cambria" panose="02040503050406030204" pitchFamily="18" charset="0"/>
              </a:rPr>
              <a:t>Shamsuzzoha</a:t>
            </a:r>
            <a:r>
              <a:rPr lang="en-US" sz="2000" dirty="0">
                <a:solidFill>
                  <a:srgbClr val="0033CC"/>
                </a:solidFill>
                <a:latin typeface="Cambria" panose="02040503050406030204" pitchFamily="18" charset="0"/>
                <a:ea typeface="Cambria" panose="02040503050406030204" pitchFamily="18" charset="0"/>
              </a:rPr>
              <a:t> </a:t>
            </a:r>
            <a:r>
              <a:rPr lang="en-US" sz="2000" dirty="0" err="1">
                <a:solidFill>
                  <a:srgbClr val="0033CC"/>
                </a:solidFill>
                <a:latin typeface="Cambria" panose="02040503050406030204" pitchFamily="18" charset="0"/>
                <a:ea typeface="Cambria" panose="02040503050406030204" pitchFamily="18" charset="0"/>
              </a:rPr>
              <a:t>Basunia</a:t>
            </a:r>
            <a:r>
              <a:rPr lang="en-US" sz="2000" dirty="0">
                <a:solidFill>
                  <a:srgbClr val="0033CC"/>
                </a:solidFill>
                <a:latin typeface="Cambria" panose="02040503050406030204" pitchFamily="18" charset="0"/>
                <a:ea typeface="Cambria" panose="02040503050406030204" pitchFamily="18" charset="0"/>
              </a:rPr>
              <a:t>, Nuclear Data Sheets 111, 2331 (2010). So, Ref. [47] should be replaced, and all the cited excitation energies of </a:t>
            </a:r>
            <a:r>
              <a:rPr lang="en-US" sz="2000" baseline="30000" dirty="0">
                <a:solidFill>
                  <a:srgbClr val="0033CC"/>
                </a:solidFill>
                <a:latin typeface="Cambria" panose="02040503050406030204" pitchFamily="18" charset="0"/>
                <a:ea typeface="Cambria" panose="02040503050406030204" pitchFamily="18" charset="0"/>
              </a:rPr>
              <a:t>30</a:t>
            </a:r>
            <a:r>
              <a:rPr lang="en-US" sz="2000" dirty="0">
                <a:solidFill>
                  <a:srgbClr val="0033CC"/>
                </a:solidFill>
                <a:latin typeface="Cambria" panose="02040503050406030204" pitchFamily="18" charset="0"/>
                <a:ea typeface="Cambria" panose="02040503050406030204" pitchFamily="18" charset="0"/>
              </a:rPr>
              <a:t>P states should be updated </a:t>
            </a:r>
            <a:r>
              <a:rPr lang="en-US" altLang="zh-CN" sz="2000" dirty="0">
                <a:solidFill>
                  <a:srgbClr val="0033CC"/>
                </a:solidFill>
                <a:latin typeface="Cambria" panose="02040503050406030204" pitchFamily="18" charset="0"/>
                <a:ea typeface="Cambria" panose="02040503050406030204" pitchFamily="18" charset="0"/>
              </a:rPr>
              <a:t>to the 2024 values.</a:t>
            </a:r>
          </a:p>
          <a:p>
            <a:pPr marL="182880" indent="0" algn="just">
              <a:buNone/>
            </a:pPr>
            <a:r>
              <a:rPr lang="en-US" altLang="zh-CN" sz="2000" dirty="0">
                <a:solidFill>
                  <a:srgbClr val="0033CC"/>
                </a:solidFill>
                <a:latin typeface="Cambria" panose="02040503050406030204" pitchFamily="18" charset="0"/>
                <a:ea typeface="Cambria" panose="02040503050406030204" pitchFamily="18" charset="0"/>
              </a:rPr>
              <a:t>The </a:t>
            </a:r>
            <a:r>
              <a:rPr lang="en-US" altLang="zh-CN" sz="2000" baseline="30000" dirty="0">
                <a:solidFill>
                  <a:srgbClr val="0033CC"/>
                </a:solidFill>
                <a:latin typeface="Cambria" panose="02040503050406030204" pitchFamily="18" charset="0"/>
                <a:ea typeface="Cambria" panose="02040503050406030204" pitchFamily="18" charset="0"/>
              </a:rPr>
              <a:t>31</a:t>
            </a:r>
            <a:r>
              <a:rPr lang="en-US" altLang="zh-CN" sz="2000" dirty="0">
                <a:solidFill>
                  <a:srgbClr val="0033CC"/>
                </a:solidFill>
                <a:latin typeface="Cambria" panose="02040503050406030204" pitchFamily="18" charset="0"/>
                <a:ea typeface="Cambria" panose="02040503050406030204" pitchFamily="18" charset="0"/>
              </a:rPr>
              <a:t>S excitation energies derived from </a:t>
            </a:r>
            <a:r>
              <a:rPr lang="pt-BR" altLang="zh-CN" sz="2000" i="1" dirty="0">
                <a:solidFill>
                  <a:srgbClr val="0033CC"/>
                </a:solidFill>
                <a:latin typeface="Cambria" panose="02040503050406030204" pitchFamily="18" charset="0"/>
                <a:ea typeface="Cambria" panose="02040503050406030204" pitchFamily="18" charset="0"/>
              </a:rPr>
              <a:t>E</a:t>
            </a:r>
            <a:r>
              <a:rPr lang="pt-BR" altLang="zh-CN" sz="2000" i="1" baseline="-25000" dirty="0">
                <a:solidFill>
                  <a:srgbClr val="0033CC"/>
                </a:solidFill>
                <a:latin typeface="Cambria" panose="02040503050406030204" pitchFamily="18" charset="0"/>
                <a:ea typeface="Cambria" panose="02040503050406030204" pitchFamily="18" charset="0"/>
              </a:rPr>
              <a:t>x</a:t>
            </a:r>
            <a:r>
              <a:rPr lang="pt-BR" altLang="zh-CN" sz="2000" dirty="0">
                <a:solidFill>
                  <a:srgbClr val="0033CC"/>
                </a:solidFill>
                <a:latin typeface="Cambria" panose="02040503050406030204" pitchFamily="18" charset="0"/>
                <a:ea typeface="Cambria" panose="02040503050406030204" pitchFamily="18" charset="0"/>
              </a:rPr>
              <a:t>(</a:t>
            </a:r>
            <a:r>
              <a:rPr lang="pt-BR" altLang="zh-CN" sz="2000" baseline="30000" dirty="0">
                <a:solidFill>
                  <a:srgbClr val="0033CC"/>
                </a:solidFill>
                <a:latin typeface="Cambria" panose="02040503050406030204" pitchFamily="18" charset="0"/>
                <a:ea typeface="Cambria" panose="02040503050406030204" pitchFamily="18" charset="0"/>
              </a:rPr>
              <a:t>31</a:t>
            </a:r>
            <a:r>
              <a:rPr lang="pt-BR" altLang="zh-CN" sz="2000" dirty="0">
                <a:solidFill>
                  <a:srgbClr val="0033CC"/>
                </a:solidFill>
                <a:latin typeface="Cambria" panose="02040503050406030204" pitchFamily="18" charset="0"/>
                <a:ea typeface="Cambria" panose="02040503050406030204" pitchFamily="18" charset="0"/>
              </a:rPr>
              <a:t>S) = </a:t>
            </a:r>
            <a:r>
              <a:rPr lang="pt-BR" altLang="zh-CN" sz="2000" i="1" dirty="0">
                <a:solidFill>
                  <a:srgbClr val="0033CC"/>
                </a:solidFill>
                <a:latin typeface="Cambria" panose="02040503050406030204" pitchFamily="18" charset="0"/>
                <a:ea typeface="Cambria" panose="02040503050406030204" pitchFamily="18" charset="0"/>
              </a:rPr>
              <a:t>S</a:t>
            </a:r>
            <a:r>
              <a:rPr lang="pt-BR" altLang="zh-CN" sz="2000" i="1" baseline="-25000" dirty="0">
                <a:solidFill>
                  <a:srgbClr val="0033CC"/>
                </a:solidFill>
                <a:latin typeface="Cambria" panose="02040503050406030204" pitchFamily="18" charset="0"/>
                <a:ea typeface="Cambria" panose="02040503050406030204" pitchFamily="18" charset="0"/>
              </a:rPr>
              <a:t>p</a:t>
            </a:r>
            <a:r>
              <a:rPr lang="pt-BR" altLang="zh-CN" sz="2000" dirty="0">
                <a:solidFill>
                  <a:srgbClr val="0033CC"/>
                </a:solidFill>
                <a:latin typeface="Cambria" panose="02040503050406030204" pitchFamily="18" charset="0"/>
                <a:ea typeface="Cambria" panose="02040503050406030204" pitchFamily="18" charset="0"/>
              </a:rPr>
              <a:t> + </a:t>
            </a:r>
            <a:r>
              <a:rPr lang="pt-BR" altLang="zh-CN" sz="2000" i="1" dirty="0">
                <a:solidFill>
                  <a:srgbClr val="0033CC"/>
                </a:solidFill>
                <a:latin typeface="Cambria" panose="02040503050406030204" pitchFamily="18" charset="0"/>
                <a:ea typeface="Cambria" panose="02040503050406030204" pitchFamily="18" charset="0"/>
              </a:rPr>
              <a:t>E</a:t>
            </a:r>
            <a:r>
              <a:rPr lang="pt-BR" altLang="zh-CN" sz="2000" i="1" baseline="-25000" dirty="0">
                <a:solidFill>
                  <a:srgbClr val="0033CC"/>
                </a:solidFill>
                <a:latin typeface="Cambria" panose="02040503050406030204" pitchFamily="18" charset="0"/>
                <a:ea typeface="Cambria" panose="02040503050406030204" pitchFamily="18" charset="0"/>
              </a:rPr>
              <a:t>p</a:t>
            </a:r>
            <a:r>
              <a:rPr lang="pt-BR" altLang="zh-CN" sz="2000" baseline="-25000" dirty="0">
                <a:solidFill>
                  <a:srgbClr val="0033CC"/>
                </a:solidFill>
                <a:latin typeface="Cambria" panose="02040503050406030204" pitchFamily="18" charset="0"/>
                <a:ea typeface="Cambria" panose="02040503050406030204" pitchFamily="18" charset="0"/>
              </a:rPr>
              <a:t>(c.m.)</a:t>
            </a:r>
            <a:r>
              <a:rPr lang="pt-BR" altLang="zh-CN" sz="2000" dirty="0">
                <a:solidFill>
                  <a:srgbClr val="0033CC"/>
                </a:solidFill>
                <a:latin typeface="Cambria" panose="02040503050406030204" pitchFamily="18" charset="0"/>
                <a:ea typeface="Cambria" panose="02040503050406030204" pitchFamily="18" charset="0"/>
              </a:rPr>
              <a:t> + </a:t>
            </a:r>
            <a:r>
              <a:rPr lang="pt-BR" altLang="zh-CN" sz="2000" i="1" dirty="0">
                <a:solidFill>
                  <a:srgbClr val="0033CC"/>
                </a:solidFill>
                <a:latin typeface="Cambria" panose="02040503050406030204" pitchFamily="18" charset="0"/>
                <a:ea typeface="Cambria" panose="02040503050406030204" pitchFamily="18" charset="0"/>
              </a:rPr>
              <a:t>E</a:t>
            </a:r>
            <a:r>
              <a:rPr lang="pt-BR" altLang="zh-CN" sz="2000" i="1" baseline="-25000" dirty="0">
                <a:solidFill>
                  <a:srgbClr val="0033CC"/>
                </a:solidFill>
                <a:latin typeface="Cambria" panose="02040503050406030204" pitchFamily="18" charset="0"/>
                <a:ea typeface="Cambria" panose="02040503050406030204" pitchFamily="18" charset="0"/>
              </a:rPr>
              <a:t>x</a:t>
            </a:r>
            <a:r>
              <a:rPr lang="pt-BR" altLang="zh-CN" sz="2000" dirty="0">
                <a:solidFill>
                  <a:srgbClr val="0033CC"/>
                </a:solidFill>
                <a:latin typeface="Cambria" panose="02040503050406030204" pitchFamily="18" charset="0"/>
                <a:ea typeface="Cambria" panose="02040503050406030204" pitchFamily="18" charset="0"/>
              </a:rPr>
              <a:t>(</a:t>
            </a:r>
            <a:r>
              <a:rPr lang="pt-BR" altLang="zh-CN" sz="2000" baseline="30000" dirty="0">
                <a:solidFill>
                  <a:srgbClr val="0033CC"/>
                </a:solidFill>
                <a:latin typeface="Cambria" panose="02040503050406030204" pitchFamily="18" charset="0"/>
                <a:ea typeface="Cambria" panose="02040503050406030204" pitchFamily="18" charset="0"/>
              </a:rPr>
              <a:t>30</a:t>
            </a:r>
            <a:r>
              <a:rPr lang="pt-BR" altLang="zh-CN" sz="2000" dirty="0">
                <a:solidFill>
                  <a:srgbClr val="0033CC"/>
                </a:solidFill>
                <a:latin typeface="Cambria" panose="02040503050406030204" pitchFamily="18" charset="0"/>
                <a:ea typeface="Cambria" panose="02040503050406030204" pitchFamily="18" charset="0"/>
              </a:rPr>
              <a:t>P) may </a:t>
            </a:r>
            <a:r>
              <a:rPr lang="en-US" altLang="zh-CN" sz="2000" dirty="0">
                <a:solidFill>
                  <a:srgbClr val="0033CC"/>
                </a:solidFill>
                <a:latin typeface="Cambria" panose="02040503050406030204" pitchFamily="18" charset="0"/>
                <a:ea typeface="Cambria" panose="02040503050406030204" pitchFamily="18" charset="0"/>
              </a:rPr>
              <a:t>be revised, as well.</a:t>
            </a:r>
          </a:p>
          <a:p>
            <a:pPr marL="182880" indent="0" algn="just">
              <a:buNone/>
            </a:pPr>
            <a:r>
              <a:rPr lang="en-US" sz="2000" dirty="0">
                <a:solidFill>
                  <a:srgbClr val="009900"/>
                </a:solidFill>
                <a:latin typeface="Cambria" panose="02040503050406030204" pitchFamily="18" charset="0"/>
                <a:ea typeface="Cambria" panose="02040503050406030204" pitchFamily="18" charset="0"/>
              </a:rPr>
              <a:t>(Done)</a:t>
            </a:r>
          </a:p>
          <a:p>
            <a:pPr marL="182880" indent="0" algn="just">
              <a:buNone/>
            </a:pPr>
            <a:endParaRPr lang="en-US" altLang="zh-CN" sz="2000" dirty="0">
              <a:solidFill>
                <a:srgbClr val="0033CC"/>
              </a:solidFill>
              <a:latin typeface="Cambria" panose="02040503050406030204" pitchFamily="18" charset="0"/>
              <a:ea typeface="Cambria" panose="02040503050406030204" pitchFamily="18" charset="0"/>
            </a:endParaRPr>
          </a:p>
          <a:p>
            <a:pPr algn="just"/>
            <a:r>
              <a:rPr lang="en-US" altLang="zh-CN" sz="2000" dirty="0">
                <a:solidFill>
                  <a:srgbClr val="0033CC"/>
                </a:solidFill>
                <a:latin typeface="Cambria" panose="02040503050406030204" pitchFamily="18" charset="0"/>
                <a:ea typeface="Cambria" panose="02040503050406030204" pitchFamily="18" charset="0"/>
              </a:rPr>
              <a:t>The total </a:t>
            </a:r>
            <a:r>
              <a:rPr lang="en-US" altLang="zh-CN" sz="2000" i="1" dirty="0">
                <a:solidFill>
                  <a:srgbClr val="0033CC"/>
                </a:solidFill>
                <a:latin typeface="Cambria" panose="02040503050406030204" pitchFamily="18" charset="0"/>
                <a:ea typeface="Cambria" panose="02040503050406030204" pitchFamily="18" charset="0"/>
              </a:rPr>
              <a:t>I</a:t>
            </a:r>
            <a:r>
              <a:rPr lang="en-US" altLang="zh-CN" sz="2000" i="1" baseline="-25000" dirty="0">
                <a:solidFill>
                  <a:srgbClr val="0033CC"/>
                </a:solidFill>
                <a:latin typeface="Cambria" panose="02040503050406030204" pitchFamily="18" charset="0"/>
                <a:ea typeface="Cambria" panose="02040503050406030204" pitchFamily="18" charset="0"/>
              </a:rPr>
              <a:t>βp</a:t>
            </a:r>
            <a:r>
              <a:rPr lang="en-US" altLang="zh-CN" sz="2000" dirty="0">
                <a:solidFill>
                  <a:srgbClr val="0033CC"/>
                </a:solidFill>
                <a:latin typeface="Cambria" panose="02040503050406030204" pitchFamily="18" charset="0"/>
                <a:ea typeface="Cambria" panose="02040503050406030204" pitchFamily="18" charset="0"/>
              </a:rPr>
              <a:t> = 2.4(2)% is from </a:t>
            </a:r>
            <a:r>
              <a:rPr lang="en-US" altLang="zh-CN" sz="2000" dirty="0" err="1">
                <a:solidFill>
                  <a:srgbClr val="0033CC"/>
                </a:solidFill>
                <a:latin typeface="Cambria" panose="02040503050406030204" pitchFamily="18" charset="0"/>
                <a:ea typeface="Cambria" panose="02040503050406030204" pitchFamily="18" charset="0"/>
              </a:rPr>
              <a:t>Saastamoinen's</a:t>
            </a:r>
            <a:r>
              <a:rPr lang="en-US" altLang="zh-CN" sz="2000" dirty="0">
                <a:solidFill>
                  <a:srgbClr val="0033CC"/>
                </a:solidFill>
                <a:latin typeface="Cambria" panose="02040503050406030204" pitchFamily="18" charset="0"/>
                <a:ea typeface="Cambria" panose="02040503050406030204" pitchFamily="18" charset="0"/>
              </a:rPr>
              <a:t> Thesis and has been adopted by ENSDF, NUBASE, and </a:t>
            </a:r>
            <a:r>
              <a:rPr lang="en-US" altLang="zh-CN" sz="2000" dirty="0" err="1">
                <a:solidFill>
                  <a:srgbClr val="0033CC"/>
                </a:solidFill>
                <a:latin typeface="Cambria" panose="02040503050406030204" pitchFamily="18" charset="0"/>
                <a:ea typeface="Cambria" panose="02040503050406030204" pitchFamily="18" charset="0"/>
              </a:rPr>
              <a:t>Berkeyley's</a:t>
            </a:r>
            <a:r>
              <a:rPr lang="en-US" altLang="zh-CN" sz="2000" dirty="0">
                <a:solidFill>
                  <a:srgbClr val="0033CC"/>
                </a:solidFill>
                <a:latin typeface="Cambria" panose="02040503050406030204" pitchFamily="18" charset="0"/>
                <a:ea typeface="Cambria" panose="02040503050406030204" pitchFamily="18" charset="0"/>
              </a:rPr>
              <a:t> </a:t>
            </a:r>
            <a:r>
              <a:rPr lang="en-US" altLang="zh-CN" sz="2000" dirty="0" err="1">
                <a:solidFill>
                  <a:srgbClr val="0033CC"/>
                </a:solidFill>
                <a:latin typeface="Cambria" panose="02040503050406030204" pitchFamily="18" charset="0"/>
                <a:ea typeface="Cambria" panose="02040503050406030204" pitchFamily="18" charset="0"/>
              </a:rPr>
              <a:t>BEApR</a:t>
            </a:r>
            <a:r>
              <a:rPr lang="en-US" altLang="zh-CN" sz="2000" dirty="0">
                <a:solidFill>
                  <a:srgbClr val="0033CC"/>
                </a:solidFill>
                <a:latin typeface="Cambria" panose="02040503050406030204" pitchFamily="18" charset="0"/>
                <a:ea typeface="Cambria" panose="02040503050406030204" pitchFamily="18" charset="0"/>
              </a:rPr>
              <a:t> database.</a:t>
            </a:r>
          </a:p>
          <a:p>
            <a:pPr marL="182880" indent="0" algn="just">
              <a:buNone/>
            </a:pPr>
            <a:r>
              <a:rPr lang="en-US" altLang="zh-CN" sz="2000" dirty="0">
                <a:solidFill>
                  <a:srgbClr val="0033CC"/>
                </a:solidFill>
                <a:latin typeface="Cambria" panose="02040503050406030204" pitchFamily="18" charset="0"/>
                <a:ea typeface="Cambria" panose="02040503050406030204" pitchFamily="18" charset="0"/>
              </a:rPr>
              <a:t>Can we report our </a:t>
            </a:r>
            <a:r>
              <a:rPr lang="en-US" altLang="zh-CN" sz="2000" i="1" dirty="0">
                <a:solidFill>
                  <a:srgbClr val="0033CC"/>
                </a:solidFill>
                <a:latin typeface="Cambria" panose="02040503050406030204" pitchFamily="18" charset="0"/>
                <a:ea typeface="Cambria" panose="02040503050406030204" pitchFamily="18" charset="0"/>
              </a:rPr>
              <a:t>I</a:t>
            </a:r>
            <a:r>
              <a:rPr lang="en-US" altLang="zh-CN" sz="2000" i="1" baseline="-25000" dirty="0">
                <a:solidFill>
                  <a:srgbClr val="0033CC"/>
                </a:solidFill>
                <a:latin typeface="Cambria" panose="02040503050406030204" pitchFamily="18" charset="0"/>
                <a:ea typeface="Cambria" panose="02040503050406030204" pitchFamily="18" charset="0"/>
              </a:rPr>
              <a:t>β</a:t>
            </a:r>
            <a:r>
              <a:rPr lang="en-US" altLang="zh-CN" sz="2000" i="1" baseline="-25000" dirty="0" err="1">
                <a:solidFill>
                  <a:srgbClr val="0033CC"/>
                </a:solidFill>
                <a:latin typeface="Cambria" panose="02040503050406030204" pitchFamily="18" charset="0"/>
                <a:ea typeface="Cambria" panose="02040503050406030204" pitchFamily="18" charset="0"/>
              </a:rPr>
              <a:t>p_</a:t>
            </a:r>
            <a:r>
              <a:rPr lang="en-US" altLang="zh-CN" sz="2000" baseline="-25000" dirty="0" err="1">
                <a:solidFill>
                  <a:srgbClr val="0033CC"/>
                </a:solidFill>
                <a:latin typeface="Cambria" panose="02040503050406030204" pitchFamily="18" charset="0"/>
                <a:ea typeface="Cambria" panose="02040503050406030204" pitchFamily="18" charset="0"/>
              </a:rPr>
              <a:t>total</a:t>
            </a:r>
            <a:r>
              <a:rPr lang="en-US" altLang="zh-CN" sz="2000" dirty="0">
                <a:solidFill>
                  <a:srgbClr val="0033CC"/>
                </a:solidFill>
                <a:latin typeface="Cambria" panose="02040503050406030204" pitchFamily="18" charset="0"/>
                <a:ea typeface="Cambria" panose="02040503050406030204" pitchFamily="18" charset="0"/>
              </a:rPr>
              <a:t>?</a:t>
            </a:r>
          </a:p>
          <a:p>
            <a:pPr marL="182880" indent="0" algn="just">
              <a:buNone/>
            </a:pPr>
            <a:r>
              <a:rPr lang="en-US" altLang="zh-CN" sz="2000" dirty="0">
                <a:solidFill>
                  <a:srgbClr val="C00000"/>
                </a:solidFill>
                <a:latin typeface="Cambria" panose="02040503050406030204" pitchFamily="18" charset="0"/>
                <a:ea typeface="Cambria" panose="02040503050406030204" pitchFamily="18" charset="0"/>
              </a:rPr>
              <a:t>I got </a:t>
            </a:r>
            <a:r>
              <a:rPr lang="en-US" altLang="zh-CN" sz="2000" i="1" dirty="0">
                <a:solidFill>
                  <a:srgbClr val="C00000"/>
                </a:solidFill>
                <a:latin typeface="Cambria" panose="02040503050406030204" pitchFamily="18" charset="0"/>
                <a:ea typeface="Cambria" panose="02040503050406030204" pitchFamily="18" charset="0"/>
              </a:rPr>
              <a:t>I</a:t>
            </a:r>
            <a:r>
              <a:rPr lang="en-US" altLang="zh-CN" sz="2000" i="1" baseline="-25000" dirty="0">
                <a:solidFill>
                  <a:srgbClr val="C00000"/>
                </a:solidFill>
                <a:latin typeface="Cambria" panose="02040503050406030204" pitchFamily="18" charset="0"/>
                <a:ea typeface="Cambria" panose="02040503050406030204" pitchFamily="18" charset="0"/>
              </a:rPr>
              <a:t>βp</a:t>
            </a:r>
            <a:r>
              <a:rPr lang="en-US" altLang="zh-CN" sz="2000" dirty="0">
                <a:solidFill>
                  <a:srgbClr val="C00000"/>
                </a:solidFill>
                <a:latin typeface="Cambria" panose="02040503050406030204" pitchFamily="18" charset="0"/>
                <a:ea typeface="Cambria" panose="02040503050406030204" pitchFamily="18" charset="0"/>
              </a:rPr>
              <a:t> = 2.08% based on Table I.</a:t>
            </a:r>
          </a:p>
          <a:p>
            <a:pPr marL="182880" indent="0" algn="just">
              <a:buNone/>
            </a:pPr>
            <a:r>
              <a:rPr lang="en-US" sz="2000" dirty="0">
                <a:solidFill>
                  <a:srgbClr val="009900"/>
                </a:solidFill>
                <a:latin typeface="Cambria" panose="02040503050406030204" pitchFamily="18" charset="0"/>
                <a:ea typeface="Cambria" panose="02040503050406030204" pitchFamily="18" charset="0"/>
              </a:rPr>
              <a:t>(Done)</a:t>
            </a:r>
          </a:p>
        </p:txBody>
      </p:sp>
      <p:sp>
        <p:nvSpPr>
          <p:cNvPr id="3" name="Title 2">
            <a:extLst>
              <a:ext uri="{FF2B5EF4-FFF2-40B4-BE49-F238E27FC236}">
                <a16:creationId xmlns:a16="http://schemas.microsoft.com/office/drawing/2014/main" id="{49668DD7-9916-4EB1-8FB4-1DA499A9AAB6}"/>
              </a:ext>
            </a:extLst>
          </p:cNvPr>
          <p:cNvSpPr>
            <a:spLocks noGrp="1"/>
          </p:cNvSpPr>
          <p:nvPr>
            <p:ph type="title"/>
          </p:nvPr>
        </p:nvSpPr>
        <p:spPr/>
        <p:txBody>
          <a:bodyPr/>
          <a:lstStyle/>
          <a:p>
            <a:r>
              <a:rPr lang="en-US" dirty="0"/>
              <a:t>General Comments</a:t>
            </a:r>
          </a:p>
        </p:txBody>
      </p:sp>
      <p:sp>
        <p:nvSpPr>
          <p:cNvPr id="4" name="Footer Placeholder 3">
            <a:extLst>
              <a:ext uri="{FF2B5EF4-FFF2-40B4-BE49-F238E27FC236}">
                <a16:creationId xmlns:a16="http://schemas.microsoft.com/office/drawing/2014/main" id="{BBA99A1E-22BD-41BE-BC17-6A3F21A1A6EA}"/>
              </a:ext>
            </a:extLst>
          </p:cNvPr>
          <p:cNvSpPr>
            <a:spLocks noGrp="1"/>
          </p:cNvSpPr>
          <p:nvPr>
            <p:ph type="ftr" sz="quarter" idx="10"/>
          </p:nvPr>
        </p:nvSpPr>
        <p:spPr/>
        <p:txBody>
          <a:bodyPr/>
          <a:lstStyle/>
          <a:p>
            <a:pPr>
              <a:defRPr/>
            </a:pPr>
            <a:r>
              <a:rPr lang="en-US"/>
              <a:t>Nuclear Data</a:t>
            </a:r>
            <a:endParaRPr lang="en-US" dirty="0"/>
          </a:p>
        </p:txBody>
      </p:sp>
      <p:sp>
        <p:nvSpPr>
          <p:cNvPr id="5" name="Slide Number Placeholder 4">
            <a:extLst>
              <a:ext uri="{FF2B5EF4-FFF2-40B4-BE49-F238E27FC236}">
                <a16:creationId xmlns:a16="http://schemas.microsoft.com/office/drawing/2014/main" id="{6B72D4B0-4FC4-426F-AE2A-34C7D6394D97}"/>
              </a:ext>
            </a:extLst>
          </p:cNvPr>
          <p:cNvSpPr>
            <a:spLocks noGrp="1"/>
          </p:cNvSpPr>
          <p:nvPr>
            <p:ph type="sldNum" sz="quarter" idx="11"/>
          </p:nvPr>
        </p:nvSpPr>
        <p:spPr/>
        <p:txBody>
          <a:bodyPr/>
          <a:lstStyle/>
          <a:p>
            <a:pPr>
              <a:defRPr/>
            </a:pPr>
            <a:r>
              <a:rPr lang="en-US"/>
              <a:t>, Slide </a:t>
            </a:r>
            <a:fld id="{35AD4620-7552-4207-8973-898801ED212B}" type="slidenum">
              <a:rPr lang="en-US" smtClean="0"/>
              <a:pPr>
                <a:defRPr/>
              </a:pPr>
              <a:t>19</a:t>
            </a:fld>
            <a:endParaRPr lang="en-US" dirty="0"/>
          </a:p>
        </p:txBody>
      </p:sp>
    </p:spTree>
    <p:extLst>
      <p:ext uri="{BB962C8B-B14F-4D97-AF65-F5344CB8AC3E}">
        <p14:creationId xmlns:p14="http://schemas.microsoft.com/office/powerpoint/2010/main" val="8553368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43AC6B4-E2EA-4B55-9F15-3C5C0B751510}"/>
              </a:ext>
            </a:extLst>
          </p:cNvPr>
          <p:cNvSpPr>
            <a:spLocks noGrp="1"/>
          </p:cNvSpPr>
          <p:nvPr>
            <p:ph idx="1"/>
          </p:nvPr>
        </p:nvSpPr>
        <p:spPr/>
        <p:txBody>
          <a:bodyPr/>
          <a:lstStyle/>
          <a:p>
            <a:r>
              <a:rPr lang="en-US" dirty="0"/>
              <a:t>2.34</a:t>
            </a:r>
            <a:r>
              <a:rPr lang="en-US" altLang="zh-CN" dirty="0"/>
              <a:t>×10</a:t>
            </a:r>
            <a:r>
              <a:rPr lang="en-US" altLang="zh-CN" baseline="30000" dirty="0"/>
              <a:t>7</a:t>
            </a:r>
            <a:r>
              <a:rPr lang="en-US" altLang="zh-CN" dirty="0"/>
              <a:t> </a:t>
            </a:r>
            <a:r>
              <a:rPr lang="en-US" altLang="zh-CN" baseline="30000" dirty="0"/>
              <a:t>23</a:t>
            </a:r>
            <a:r>
              <a:rPr lang="en-US" altLang="zh-CN" dirty="0"/>
              <a:t>Al implanted into GADGET.</a:t>
            </a:r>
            <a:endParaRPr lang="en-US" dirty="0"/>
          </a:p>
          <a:p>
            <a:r>
              <a:rPr lang="en-US" dirty="0"/>
              <a:t>Most precise </a:t>
            </a:r>
            <a:r>
              <a:rPr lang="en-US" baseline="30000" dirty="0"/>
              <a:t>23</a:t>
            </a:r>
            <a:r>
              <a:rPr lang="en-US" dirty="0"/>
              <a:t>Al half-life.</a:t>
            </a:r>
          </a:p>
          <a:p>
            <a:r>
              <a:rPr lang="en-US" baseline="30000" dirty="0"/>
              <a:t>23</a:t>
            </a:r>
            <a:r>
              <a:rPr lang="en-US" altLang="zh-CN" dirty="0"/>
              <a:t>Al(</a:t>
            </a:r>
            <a:r>
              <a:rPr lang="en-US" altLang="zh-CN" i="1" dirty="0"/>
              <a:t>βγ</a:t>
            </a:r>
            <a:r>
              <a:rPr lang="en-US" altLang="zh-CN" dirty="0"/>
              <a:t>)</a:t>
            </a:r>
            <a:r>
              <a:rPr lang="en-US" altLang="zh-CN" baseline="30000" dirty="0"/>
              <a:t>23</a:t>
            </a:r>
            <a:r>
              <a:rPr lang="en-US" altLang="zh-CN" dirty="0"/>
              <a:t>Mg: 48 </a:t>
            </a:r>
            <a:r>
              <a:rPr lang="en-US" altLang="zh-CN" i="1" dirty="0"/>
              <a:t>γ</a:t>
            </a:r>
            <a:r>
              <a:rPr lang="en-US" altLang="zh-CN" dirty="0"/>
              <a:t> rays; 22 excited states of </a:t>
            </a:r>
            <a:r>
              <a:rPr lang="en-US" altLang="zh-CN" baseline="30000" dirty="0"/>
              <a:t>23</a:t>
            </a:r>
            <a:r>
              <a:rPr lang="en-US" altLang="zh-CN" dirty="0"/>
              <a:t>Mg.</a:t>
            </a:r>
          </a:p>
          <a:p>
            <a:r>
              <a:rPr lang="en-US" baseline="30000" dirty="0"/>
              <a:t>23</a:t>
            </a:r>
            <a:r>
              <a:rPr lang="en-US" altLang="zh-CN" dirty="0"/>
              <a:t>Al(</a:t>
            </a:r>
            <a:r>
              <a:rPr lang="en-US" altLang="zh-CN" i="1" dirty="0"/>
              <a:t>βp</a:t>
            </a:r>
            <a:r>
              <a:rPr lang="en-US" altLang="zh-CN" dirty="0"/>
              <a:t>)</a:t>
            </a:r>
            <a:r>
              <a:rPr lang="en-US" altLang="zh-CN" baseline="30000" dirty="0"/>
              <a:t>22</a:t>
            </a:r>
            <a:r>
              <a:rPr lang="en-US" altLang="zh-CN" dirty="0"/>
              <a:t>Na: 6 protons; </a:t>
            </a:r>
            <a:r>
              <a:rPr lang="en-US" altLang="zh-CN" i="1" dirty="0"/>
              <a:t>E</a:t>
            </a:r>
            <a:r>
              <a:rPr lang="en-US" altLang="zh-CN" i="1" baseline="-25000" dirty="0"/>
              <a:t>p</a:t>
            </a:r>
            <a:r>
              <a:rPr lang="en-US" altLang="zh-CN" dirty="0"/>
              <a:t> = 898 keV observed for the first time.</a:t>
            </a:r>
          </a:p>
          <a:p>
            <a:pPr lvl="1"/>
            <a:r>
              <a:rPr lang="en-US" altLang="zh-CN" dirty="0"/>
              <a:t>12 high-energy previously-known protons for normalization.</a:t>
            </a:r>
          </a:p>
          <a:p>
            <a:r>
              <a:rPr lang="en-US" baseline="30000" dirty="0"/>
              <a:t>23</a:t>
            </a:r>
            <a:r>
              <a:rPr lang="en-US" altLang="zh-CN" dirty="0"/>
              <a:t>Al(</a:t>
            </a:r>
            <a:r>
              <a:rPr lang="en-US" altLang="zh-CN" i="1" dirty="0"/>
              <a:t>βpγ</a:t>
            </a:r>
            <a:r>
              <a:rPr lang="en-US" altLang="zh-CN" dirty="0"/>
              <a:t>)</a:t>
            </a:r>
            <a:r>
              <a:rPr lang="en-US" altLang="zh-CN" baseline="30000" dirty="0"/>
              <a:t>22</a:t>
            </a:r>
            <a:r>
              <a:rPr lang="en-US" altLang="zh-CN" dirty="0"/>
              <a:t>Na: 2 </a:t>
            </a:r>
            <a:r>
              <a:rPr lang="en-US" altLang="zh-CN" i="1" dirty="0"/>
              <a:t>p</a:t>
            </a:r>
            <a:r>
              <a:rPr lang="en-US" altLang="zh-CN" dirty="0"/>
              <a:t>-</a:t>
            </a:r>
            <a:r>
              <a:rPr lang="en-US" altLang="zh-CN" i="1" dirty="0"/>
              <a:t>γ</a:t>
            </a:r>
            <a:r>
              <a:rPr lang="en-US" altLang="zh-CN" dirty="0"/>
              <a:t> coincidences observed for the first time;</a:t>
            </a:r>
            <a:r>
              <a:rPr lang="zh-CN" altLang="en-US" dirty="0"/>
              <a:t> </a:t>
            </a:r>
            <a:r>
              <a:rPr lang="en-US" altLang="zh-CN" dirty="0"/>
              <a:t>2</a:t>
            </a:r>
            <a:r>
              <a:rPr lang="zh-CN" altLang="en-US" dirty="0"/>
              <a:t> </a:t>
            </a:r>
            <a:r>
              <a:rPr lang="en-US" altLang="zh-CN" dirty="0"/>
              <a:t>excited states of </a:t>
            </a:r>
            <a:r>
              <a:rPr lang="en-US" altLang="zh-CN" baseline="30000" dirty="0"/>
              <a:t>22</a:t>
            </a:r>
            <a:r>
              <a:rPr lang="en-US" altLang="zh-CN" dirty="0"/>
              <a:t>Na.</a:t>
            </a:r>
          </a:p>
          <a:p>
            <a:r>
              <a:rPr lang="en-US" altLang="zh-CN" dirty="0"/>
              <a:t>19 bound states and 19 unbound states in </a:t>
            </a:r>
            <a:r>
              <a:rPr lang="en-US" altLang="zh-CN" baseline="30000" dirty="0"/>
              <a:t>23</a:t>
            </a:r>
            <a:r>
              <a:rPr lang="en-US" altLang="zh-CN" dirty="0"/>
              <a:t>Mg.</a:t>
            </a:r>
          </a:p>
          <a:p>
            <a:r>
              <a:rPr lang="en-US" altLang="zh-CN" dirty="0"/>
              <a:t>20 states of </a:t>
            </a:r>
            <a:r>
              <a:rPr lang="en-US" altLang="zh-CN" baseline="30000" dirty="0"/>
              <a:t>23</a:t>
            </a:r>
            <a:r>
              <a:rPr lang="en-US" altLang="zh-CN" dirty="0"/>
              <a:t>Mg decay by </a:t>
            </a:r>
            <a:r>
              <a:rPr lang="en-US" altLang="zh-CN" i="1" dirty="0"/>
              <a:t>γ</a:t>
            </a:r>
            <a:r>
              <a:rPr lang="en-US" altLang="zh-CN" dirty="0"/>
              <a:t> only.</a:t>
            </a:r>
          </a:p>
          <a:p>
            <a:r>
              <a:rPr lang="en-US" altLang="zh-CN" dirty="0"/>
              <a:t>16 states of </a:t>
            </a:r>
            <a:r>
              <a:rPr lang="en-US" altLang="zh-CN" baseline="30000" dirty="0"/>
              <a:t>23</a:t>
            </a:r>
            <a:r>
              <a:rPr lang="en-US" altLang="zh-CN" dirty="0"/>
              <a:t>Mg decay by proton only.</a:t>
            </a:r>
          </a:p>
          <a:p>
            <a:r>
              <a:rPr lang="en-US" altLang="zh-CN" dirty="0"/>
              <a:t>2 </a:t>
            </a:r>
            <a:r>
              <a:rPr lang="en-US" altLang="zh-CN" baseline="30000" dirty="0"/>
              <a:t>23</a:t>
            </a:r>
            <a:r>
              <a:rPr lang="en-US" altLang="zh-CN" dirty="0"/>
              <a:t>Mg states at 7787 and 7856 keV decay by both proton and </a:t>
            </a:r>
            <a:r>
              <a:rPr lang="en-US" altLang="zh-CN" i="1" dirty="0"/>
              <a:t>γ</a:t>
            </a:r>
            <a:r>
              <a:rPr lang="en-US" altLang="zh-CN" dirty="0"/>
              <a:t>.</a:t>
            </a:r>
          </a:p>
          <a:p>
            <a:endParaRPr lang="en-US" altLang="zh-CN" dirty="0"/>
          </a:p>
          <a:p>
            <a:endParaRPr lang="en-US" dirty="0"/>
          </a:p>
        </p:txBody>
      </p:sp>
      <p:sp>
        <p:nvSpPr>
          <p:cNvPr id="3" name="Title 2">
            <a:extLst>
              <a:ext uri="{FF2B5EF4-FFF2-40B4-BE49-F238E27FC236}">
                <a16:creationId xmlns:a16="http://schemas.microsoft.com/office/drawing/2014/main" id="{8C4A6497-62BB-406D-BCDE-ABE8DD73F35E}"/>
              </a:ext>
            </a:extLst>
          </p:cNvPr>
          <p:cNvSpPr>
            <a:spLocks noGrp="1"/>
          </p:cNvSpPr>
          <p:nvPr>
            <p:ph type="title"/>
          </p:nvPr>
        </p:nvSpPr>
        <p:spPr/>
        <p:txBody>
          <a:bodyPr/>
          <a:lstStyle/>
          <a:p>
            <a:r>
              <a:rPr lang="en-US" dirty="0"/>
              <a:t>Key data</a:t>
            </a:r>
          </a:p>
        </p:txBody>
      </p:sp>
      <p:sp>
        <p:nvSpPr>
          <p:cNvPr id="4" name="Footer Placeholder 3">
            <a:extLst>
              <a:ext uri="{FF2B5EF4-FFF2-40B4-BE49-F238E27FC236}">
                <a16:creationId xmlns:a16="http://schemas.microsoft.com/office/drawing/2014/main" id="{78B938DB-0C47-4515-83C8-E8B0B7167709}"/>
              </a:ext>
            </a:extLst>
          </p:cNvPr>
          <p:cNvSpPr>
            <a:spLocks noGrp="1"/>
          </p:cNvSpPr>
          <p:nvPr>
            <p:ph type="ftr" sz="quarter" idx="10"/>
          </p:nvPr>
        </p:nvSpPr>
        <p:spPr/>
        <p:txBody>
          <a:bodyPr/>
          <a:lstStyle/>
          <a:p>
            <a:pPr>
              <a:defRPr/>
            </a:pPr>
            <a:r>
              <a:rPr lang="en-US"/>
              <a:t>Nuclear Data</a:t>
            </a:r>
            <a:endParaRPr lang="en-US" dirty="0"/>
          </a:p>
        </p:txBody>
      </p:sp>
      <p:sp>
        <p:nvSpPr>
          <p:cNvPr id="5" name="Slide Number Placeholder 4">
            <a:extLst>
              <a:ext uri="{FF2B5EF4-FFF2-40B4-BE49-F238E27FC236}">
                <a16:creationId xmlns:a16="http://schemas.microsoft.com/office/drawing/2014/main" id="{9CAA4A95-67F1-4041-AEC3-525E900257CB}"/>
              </a:ext>
            </a:extLst>
          </p:cNvPr>
          <p:cNvSpPr>
            <a:spLocks noGrp="1"/>
          </p:cNvSpPr>
          <p:nvPr>
            <p:ph type="sldNum" sz="quarter" idx="11"/>
          </p:nvPr>
        </p:nvSpPr>
        <p:spPr/>
        <p:txBody>
          <a:bodyPr/>
          <a:lstStyle/>
          <a:p>
            <a:pPr>
              <a:defRPr/>
            </a:pPr>
            <a:r>
              <a:rPr lang="en-US"/>
              <a:t>, Slide </a:t>
            </a:r>
            <a:fld id="{35AD4620-7552-4207-8973-898801ED212B}" type="slidenum">
              <a:rPr lang="en-US" smtClean="0"/>
              <a:pPr>
                <a:defRPr/>
              </a:pPr>
              <a:t>2</a:t>
            </a:fld>
            <a:endParaRPr lang="en-US" dirty="0"/>
          </a:p>
        </p:txBody>
      </p:sp>
    </p:spTree>
    <p:extLst>
      <p:ext uri="{BB962C8B-B14F-4D97-AF65-F5344CB8AC3E}">
        <p14:creationId xmlns:p14="http://schemas.microsoft.com/office/powerpoint/2010/main" val="27428450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029622F-CBC7-48E2-94CD-01E8707150EA}"/>
              </a:ext>
            </a:extLst>
          </p:cNvPr>
          <p:cNvSpPr>
            <a:spLocks noGrp="1"/>
          </p:cNvSpPr>
          <p:nvPr>
            <p:ph idx="1"/>
          </p:nvPr>
        </p:nvSpPr>
        <p:spPr/>
        <p:txBody>
          <a:bodyPr/>
          <a:lstStyle/>
          <a:p>
            <a:pPr algn="just"/>
            <a:r>
              <a:rPr lang="en-US" sz="2000" dirty="0">
                <a:solidFill>
                  <a:srgbClr val="0033CC"/>
                </a:solidFill>
                <a:latin typeface="Cambria" panose="02040503050406030204" pitchFamily="18" charset="0"/>
                <a:ea typeface="Cambria" panose="02040503050406030204" pitchFamily="18" charset="0"/>
              </a:rPr>
              <a:t>Our DSL1 PLB paper is not mentioned anywhere, which could be cited after "</a:t>
            </a:r>
            <a:r>
              <a:rPr lang="en-US" sz="2000" i="1" dirty="0">
                <a:solidFill>
                  <a:schemeClr val="tx1"/>
                </a:solidFill>
                <a:latin typeface="Cambria" panose="02040503050406030204" pitchFamily="18" charset="0"/>
                <a:ea typeface="Cambria" panose="02040503050406030204" pitchFamily="18" charset="0"/>
              </a:rPr>
              <a:t>Indirect methods of spectroscopic study into the structure of </a:t>
            </a:r>
            <a:r>
              <a:rPr lang="en-US" sz="2000" i="1" baseline="30000" dirty="0">
                <a:solidFill>
                  <a:schemeClr val="tx1"/>
                </a:solidFill>
                <a:latin typeface="Cambria" panose="02040503050406030204" pitchFamily="18" charset="0"/>
                <a:ea typeface="Cambria" panose="02040503050406030204" pitchFamily="18" charset="0"/>
              </a:rPr>
              <a:t>31</a:t>
            </a:r>
            <a:r>
              <a:rPr lang="en-US" sz="2000" i="1" dirty="0">
                <a:solidFill>
                  <a:schemeClr val="tx1"/>
                </a:solidFill>
                <a:latin typeface="Cambria" panose="02040503050406030204" pitchFamily="18" charset="0"/>
                <a:ea typeface="Cambria" panose="02040503050406030204" pitchFamily="18" charset="0"/>
              </a:rPr>
              <a:t>S include … </a:t>
            </a:r>
            <a:r>
              <a:rPr lang="en-US" sz="2000" dirty="0">
                <a:latin typeface="Cambria" panose="02040503050406030204" pitchFamily="18" charset="0"/>
                <a:ea typeface="Cambria" panose="02040503050406030204" pitchFamily="18" charset="0"/>
              </a:rPr>
              <a:t>"</a:t>
            </a:r>
          </a:p>
          <a:p>
            <a:pPr marL="0" indent="0" algn="just">
              <a:buNone/>
            </a:pPr>
            <a:r>
              <a:rPr lang="en-US" sz="2000" dirty="0">
                <a:solidFill>
                  <a:srgbClr val="009900"/>
                </a:solidFill>
                <a:latin typeface="Cambria" panose="02040503050406030204" pitchFamily="18" charset="0"/>
                <a:ea typeface="Cambria" panose="02040503050406030204" pitchFamily="18" charset="0"/>
              </a:rPr>
              <a:t>(Done)</a:t>
            </a:r>
          </a:p>
        </p:txBody>
      </p:sp>
      <p:sp>
        <p:nvSpPr>
          <p:cNvPr id="3" name="Title 2">
            <a:extLst>
              <a:ext uri="{FF2B5EF4-FFF2-40B4-BE49-F238E27FC236}">
                <a16:creationId xmlns:a16="http://schemas.microsoft.com/office/drawing/2014/main" id="{49668DD7-9916-4EB1-8FB4-1DA499A9AAB6}"/>
              </a:ext>
            </a:extLst>
          </p:cNvPr>
          <p:cNvSpPr>
            <a:spLocks noGrp="1"/>
          </p:cNvSpPr>
          <p:nvPr>
            <p:ph type="title"/>
          </p:nvPr>
        </p:nvSpPr>
        <p:spPr/>
        <p:txBody>
          <a:bodyPr/>
          <a:lstStyle/>
          <a:p>
            <a:r>
              <a:rPr lang="en-US" dirty="0"/>
              <a:t>Comments for page 2</a:t>
            </a:r>
          </a:p>
        </p:txBody>
      </p:sp>
      <p:sp>
        <p:nvSpPr>
          <p:cNvPr id="4" name="Footer Placeholder 3">
            <a:extLst>
              <a:ext uri="{FF2B5EF4-FFF2-40B4-BE49-F238E27FC236}">
                <a16:creationId xmlns:a16="http://schemas.microsoft.com/office/drawing/2014/main" id="{BBA99A1E-22BD-41BE-BC17-6A3F21A1A6EA}"/>
              </a:ext>
            </a:extLst>
          </p:cNvPr>
          <p:cNvSpPr>
            <a:spLocks noGrp="1"/>
          </p:cNvSpPr>
          <p:nvPr>
            <p:ph type="ftr" sz="quarter" idx="10"/>
          </p:nvPr>
        </p:nvSpPr>
        <p:spPr/>
        <p:txBody>
          <a:bodyPr/>
          <a:lstStyle/>
          <a:p>
            <a:pPr>
              <a:defRPr/>
            </a:pPr>
            <a:r>
              <a:rPr lang="en-US"/>
              <a:t>Nuclear Data</a:t>
            </a:r>
            <a:endParaRPr lang="en-US" dirty="0"/>
          </a:p>
        </p:txBody>
      </p:sp>
      <p:sp>
        <p:nvSpPr>
          <p:cNvPr id="5" name="Slide Number Placeholder 4">
            <a:extLst>
              <a:ext uri="{FF2B5EF4-FFF2-40B4-BE49-F238E27FC236}">
                <a16:creationId xmlns:a16="http://schemas.microsoft.com/office/drawing/2014/main" id="{6B72D4B0-4FC4-426F-AE2A-34C7D6394D97}"/>
              </a:ext>
            </a:extLst>
          </p:cNvPr>
          <p:cNvSpPr>
            <a:spLocks noGrp="1"/>
          </p:cNvSpPr>
          <p:nvPr>
            <p:ph type="sldNum" sz="quarter" idx="11"/>
          </p:nvPr>
        </p:nvSpPr>
        <p:spPr/>
        <p:txBody>
          <a:bodyPr/>
          <a:lstStyle/>
          <a:p>
            <a:pPr>
              <a:defRPr/>
            </a:pPr>
            <a:r>
              <a:rPr lang="en-US"/>
              <a:t>, Slide </a:t>
            </a:r>
            <a:fld id="{35AD4620-7552-4207-8973-898801ED212B}" type="slidenum">
              <a:rPr lang="en-US" smtClean="0"/>
              <a:pPr>
                <a:defRPr/>
              </a:pPr>
              <a:t>20</a:t>
            </a:fld>
            <a:endParaRPr lang="en-US" dirty="0"/>
          </a:p>
        </p:txBody>
      </p:sp>
    </p:spTree>
    <p:extLst>
      <p:ext uri="{BB962C8B-B14F-4D97-AF65-F5344CB8AC3E}">
        <p14:creationId xmlns:p14="http://schemas.microsoft.com/office/powerpoint/2010/main" val="25210919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029622F-CBC7-48E2-94CD-01E8707150EA}"/>
              </a:ext>
            </a:extLst>
          </p:cNvPr>
          <p:cNvSpPr>
            <a:spLocks noGrp="1"/>
          </p:cNvSpPr>
          <p:nvPr>
            <p:ph idx="1"/>
          </p:nvPr>
        </p:nvSpPr>
        <p:spPr/>
        <p:txBody>
          <a:bodyPr/>
          <a:lstStyle/>
          <a:p>
            <a:pPr algn="just"/>
            <a:r>
              <a:rPr lang="en-US" sz="2000" i="1" dirty="0">
                <a:solidFill>
                  <a:schemeClr val="tx1"/>
                </a:solidFill>
                <a:latin typeface="Cambria" panose="02040503050406030204" pitchFamily="18" charset="0"/>
                <a:ea typeface="Cambria" panose="02040503050406030204" pitchFamily="18" charset="0"/>
              </a:rPr>
              <a:t>FIG. 2. Drift times of all β-delayed proton events detected in coincidence with 2234-keV γ-rays.</a:t>
            </a:r>
          </a:p>
          <a:p>
            <a:pPr marL="182880" indent="0" algn="just">
              <a:buNone/>
            </a:pPr>
            <a:r>
              <a:rPr lang="en-US" altLang="zh-CN" sz="2000" dirty="0">
                <a:solidFill>
                  <a:srgbClr val="0033CC"/>
                </a:solidFill>
                <a:latin typeface="Cambria" panose="02040503050406030204" pitchFamily="18" charset="0"/>
                <a:ea typeface="Cambria" panose="02040503050406030204" pitchFamily="18" charset="0"/>
              </a:rPr>
              <a:t>Why is the </a:t>
            </a:r>
            <a:r>
              <a:rPr lang="en-US" sz="2000" dirty="0">
                <a:solidFill>
                  <a:srgbClr val="0033CC"/>
                </a:solidFill>
                <a:latin typeface="Cambria" panose="02040503050406030204" pitchFamily="18" charset="0"/>
                <a:ea typeface="Cambria" panose="02040503050406030204" pitchFamily="18" charset="0"/>
              </a:rPr>
              <a:t>2234-</a:t>
            </a:r>
            <a:r>
              <a:rPr lang="en-US" altLang="zh-CN" sz="2000" dirty="0">
                <a:solidFill>
                  <a:srgbClr val="0033CC"/>
                </a:solidFill>
                <a:latin typeface="Cambria" panose="02040503050406030204" pitchFamily="18" charset="0"/>
                <a:ea typeface="Cambria" panose="02040503050406030204" pitchFamily="18" charset="0"/>
              </a:rPr>
              <a:t>keV </a:t>
            </a:r>
            <a:r>
              <a:rPr lang="en-US" altLang="zh-CN" sz="2000" baseline="30000" dirty="0">
                <a:solidFill>
                  <a:srgbClr val="0033CC"/>
                </a:solidFill>
                <a:latin typeface="Cambria" panose="02040503050406030204" pitchFamily="18" charset="0"/>
                <a:ea typeface="Cambria" panose="02040503050406030204" pitchFamily="18" charset="0"/>
              </a:rPr>
              <a:t>31</a:t>
            </a:r>
            <a:r>
              <a:rPr lang="en-US" altLang="zh-CN" sz="2000" dirty="0">
                <a:solidFill>
                  <a:srgbClr val="0033CC"/>
                </a:solidFill>
                <a:latin typeface="Cambria" panose="02040503050406030204" pitchFamily="18" charset="0"/>
                <a:ea typeface="Cambria" panose="02040503050406030204" pitchFamily="18" charset="0"/>
              </a:rPr>
              <a:t>Cl </a:t>
            </a:r>
            <a:r>
              <a:rPr lang="en-US" altLang="zh-CN" sz="2000" i="1" dirty="0">
                <a:solidFill>
                  <a:srgbClr val="0033CC"/>
                </a:solidFill>
                <a:latin typeface="Cambria" panose="02040503050406030204" pitchFamily="18" charset="0"/>
                <a:ea typeface="Cambria" panose="02040503050406030204" pitchFamily="18" charset="0"/>
              </a:rPr>
              <a:t>β</a:t>
            </a:r>
            <a:r>
              <a:rPr lang="en-US" altLang="zh-CN" sz="2000" dirty="0">
                <a:solidFill>
                  <a:srgbClr val="0033CC"/>
                </a:solidFill>
                <a:latin typeface="Cambria" panose="02040503050406030204" pitchFamily="18" charset="0"/>
                <a:ea typeface="Cambria" panose="02040503050406030204" pitchFamily="18" charset="0"/>
              </a:rPr>
              <a:t> delayed </a:t>
            </a:r>
            <a:r>
              <a:rPr lang="en-US" sz="2000" i="1" dirty="0">
                <a:solidFill>
                  <a:srgbClr val="0033CC"/>
                </a:solidFill>
                <a:latin typeface="Cambria" panose="02040503050406030204" pitchFamily="18" charset="0"/>
                <a:ea typeface="Cambria" panose="02040503050406030204" pitchFamily="18" charset="0"/>
              </a:rPr>
              <a:t>γ</a:t>
            </a:r>
            <a:r>
              <a:rPr lang="en-US" sz="2000" dirty="0">
                <a:solidFill>
                  <a:srgbClr val="0033CC"/>
                </a:solidFill>
                <a:latin typeface="Cambria" panose="02040503050406030204" pitchFamily="18" charset="0"/>
                <a:ea typeface="Cambria" panose="02040503050406030204" pitchFamily="18" charset="0"/>
              </a:rPr>
              <a:t> ray in coincidence with protons? The drift time plot in Moshe's NIMA2019 paper was the time difference between </a:t>
            </a:r>
            <a:r>
              <a:rPr lang="en-US" sz="2000" baseline="30000" dirty="0">
                <a:solidFill>
                  <a:srgbClr val="0033CC"/>
                </a:solidFill>
                <a:latin typeface="Cambria" panose="02040503050406030204" pitchFamily="18" charset="0"/>
                <a:ea typeface="Cambria" panose="02040503050406030204" pitchFamily="18" charset="0"/>
              </a:rPr>
              <a:t>25</a:t>
            </a:r>
            <a:r>
              <a:rPr lang="en-US" sz="2000" dirty="0">
                <a:solidFill>
                  <a:srgbClr val="0033CC"/>
                </a:solidFill>
                <a:latin typeface="Cambria" panose="02040503050406030204" pitchFamily="18" charset="0"/>
                <a:ea typeface="Cambria" panose="02040503050406030204" pitchFamily="18" charset="0"/>
              </a:rPr>
              <a:t>Si </a:t>
            </a:r>
            <a:r>
              <a:rPr lang="en-US" altLang="zh-CN" sz="2000" i="1" dirty="0">
                <a:solidFill>
                  <a:srgbClr val="0033CC"/>
                </a:solidFill>
                <a:latin typeface="Cambria" panose="02040503050406030204" pitchFamily="18" charset="0"/>
                <a:ea typeface="Cambria" panose="02040503050406030204" pitchFamily="18" charset="0"/>
              </a:rPr>
              <a:t>β</a:t>
            </a:r>
            <a:r>
              <a:rPr lang="en-US" altLang="zh-CN" sz="2000" dirty="0">
                <a:solidFill>
                  <a:srgbClr val="0033CC"/>
                </a:solidFill>
                <a:latin typeface="Cambria" panose="02040503050406030204" pitchFamily="18" charset="0"/>
                <a:ea typeface="Cambria" panose="02040503050406030204" pitchFamily="18" charset="0"/>
              </a:rPr>
              <a:t>-delayed </a:t>
            </a:r>
            <a:r>
              <a:rPr lang="en-US" sz="2000" dirty="0">
                <a:solidFill>
                  <a:srgbClr val="0033CC"/>
                </a:solidFill>
                <a:latin typeface="Cambria" panose="02040503050406030204" pitchFamily="18" charset="0"/>
                <a:ea typeface="Cambria" panose="02040503050406030204" pitchFamily="18" charset="0"/>
              </a:rPr>
              <a:t>p</a:t>
            </a:r>
            <a:r>
              <a:rPr lang="en-US" altLang="zh-CN" sz="2000" dirty="0">
                <a:solidFill>
                  <a:srgbClr val="0033CC"/>
                </a:solidFill>
                <a:latin typeface="Cambria" panose="02040503050406030204" pitchFamily="18" charset="0"/>
                <a:ea typeface="Cambria" panose="02040503050406030204" pitchFamily="18" charset="0"/>
              </a:rPr>
              <a:t>rotons and the following 1369-keV </a:t>
            </a:r>
            <a:r>
              <a:rPr lang="en-US" altLang="zh-CN" sz="2000" i="1" dirty="0">
                <a:solidFill>
                  <a:srgbClr val="0033CC"/>
                </a:solidFill>
                <a:latin typeface="Cambria" panose="02040503050406030204" pitchFamily="18" charset="0"/>
                <a:ea typeface="Cambria" panose="02040503050406030204" pitchFamily="18" charset="0"/>
              </a:rPr>
              <a:t>γ</a:t>
            </a:r>
            <a:r>
              <a:rPr lang="en-US" altLang="zh-CN" sz="2000" dirty="0">
                <a:solidFill>
                  <a:srgbClr val="0033CC"/>
                </a:solidFill>
                <a:latin typeface="Cambria" panose="02040503050406030204" pitchFamily="18" charset="0"/>
                <a:ea typeface="Cambria" panose="02040503050406030204" pitchFamily="18" charset="0"/>
              </a:rPr>
              <a:t> ray in </a:t>
            </a:r>
            <a:r>
              <a:rPr lang="en-US" altLang="zh-CN" sz="2000" baseline="30000" dirty="0">
                <a:solidFill>
                  <a:srgbClr val="0033CC"/>
                </a:solidFill>
                <a:latin typeface="Cambria" panose="02040503050406030204" pitchFamily="18" charset="0"/>
                <a:ea typeface="Cambria" panose="02040503050406030204" pitchFamily="18" charset="0"/>
              </a:rPr>
              <a:t>24</a:t>
            </a:r>
            <a:r>
              <a:rPr lang="en-US" altLang="zh-CN" sz="2000" dirty="0">
                <a:solidFill>
                  <a:srgbClr val="0033CC"/>
                </a:solidFill>
                <a:latin typeface="Cambria" panose="02040503050406030204" pitchFamily="18" charset="0"/>
                <a:ea typeface="Cambria" panose="02040503050406030204" pitchFamily="18" charset="0"/>
              </a:rPr>
              <a:t>Mg.</a:t>
            </a:r>
          </a:p>
          <a:p>
            <a:pPr marL="182880" indent="0" algn="just">
              <a:buNone/>
            </a:pPr>
            <a:r>
              <a:rPr lang="en-US" altLang="zh-CN" sz="2000" dirty="0">
                <a:solidFill>
                  <a:srgbClr val="C00000"/>
                </a:solidFill>
                <a:latin typeface="Cambria" panose="02040503050406030204" pitchFamily="18" charset="0"/>
                <a:ea typeface="Cambria" panose="02040503050406030204" pitchFamily="18" charset="0"/>
              </a:rPr>
              <a:t>Okay, if the figure is showing mostly "beta-gamma coincidences", the caption may be adjusted a little bit.</a:t>
            </a:r>
          </a:p>
          <a:p>
            <a:pPr marL="182880" indent="0" algn="just">
              <a:buNone/>
            </a:pPr>
            <a:r>
              <a:rPr lang="en-US" sz="2000" dirty="0">
                <a:solidFill>
                  <a:srgbClr val="009900"/>
                </a:solidFill>
                <a:latin typeface="Cambria" panose="02040503050406030204" pitchFamily="18" charset="0"/>
                <a:ea typeface="Cambria" panose="02040503050406030204" pitchFamily="18" charset="0"/>
              </a:rPr>
              <a:t>(Done)</a:t>
            </a:r>
          </a:p>
          <a:p>
            <a:pPr marL="182880" indent="0" algn="just">
              <a:buNone/>
            </a:pPr>
            <a:endParaRPr lang="en-US" altLang="zh-CN" sz="2000" dirty="0">
              <a:solidFill>
                <a:srgbClr val="C00000"/>
              </a:solidFill>
              <a:latin typeface="Cambria" panose="02040503050406030204" pitchFamily="18" charset="0"/>
              <a:ea typeface="Cambria" panose="02040503050406030204" pitchFamily="18" charset="0"/>
            </a:endParaRPr>
          </a:p>
        </p:txBody>
      </p:sp>
      <p:sp>
        <p:nvSpPr>
          <p:cNvPr id="3" name="Title 2">
            <a:extLst>
              <a:ext uri="{FF2B5EF4-FFF2-40B4-BE49-F238E27FC236}">
                <a16:creationId xmlns:a16="http://schemas.microsoft.com/office/drawing/2014/main" id="{49668DD7-9916-4EB1-8FB4-1DA499A9AAB6}"/>
              </a:ext>
            </a:extLst>
          </p:cNvPr>
          <p:cNvSpPr>
            <a:spLocks noGrp="1"/>
          </p:cNvSpPr>
          <p:nvPr>
            <p:ph type="title"/>
          </p:nvPr>
        </p:nvSpPr>
        <p:spPr/>
        <p:txBody>
          <a:bodyPr/>
          <a:lstStyle/>
          <a:p>
            <a:r>
              <a:rPr lang="en-US" dirty="0"/>
              <a:t>Comments for page 3</a:t>
            </a:r>
          </a:p>
        </p:txBody>
      </p:sp>
      <p:sp>
        <p:nvSpPr>
          <p:cNvPr id="4" name="Footer Placeholder 3">
            <a:extLst>
              <a:ext uri="{FF2B5EF4-FFF2-40B4-BE49-F238E27FC236}">
                <a16:creationId xmlns:a16="http://schemas.microsoft.com/office/drawing/2014/main" id="{BBA99A1E-22BD-41BE-BC17-6A3F21A1A6EA}"/>
              </a:ext>
            </a:extLst>
          </p:cNvPr>
          <p:cNvSpPr>
            <a:spLocks noGrp="1"/>
          </p:cNvSpPr>
          <p:nvPr>
            <p:ph type="ftr" sz="quarter" idx="10"/>
          </p:nvPr>
        </p:nvSpPr>
        <p:spPr/>
        <p:txBody>
          <a:bodyPr/>
          <a:lstStyle/>
          <a:p>
            <a:pPr>
              <a:defRPr/>
            </a:pPr>
            <a:r>
              <a:rPr lang="en-US"/>
              <a:t>Nuclear Data</a:t>
            </a:r>
            <a:endParaRPr lang="en-US" dirty="0"/>
          </a:p>
        </p:txBody>
      </p:sp>
      <p:sp>
        <p:nvSpPr>
          <p:cNvPr id="5" name="Slide Number Placeholder 4">
            <a:extLst>
              <a:ext uri="{FF2B5EF4-FFF2-40B4-BE49-F238E27FC236}">
                <a16:creationId xmlns:a16="http://schemas.microsoft.com/office/drawing/2014/main" id="{6B72D4B0-4FC4-426F-AE2A-34C7D6394D97}"/>
              </a:ext>
            </a:extLst>
          </p:cNvPr>
          <p:cNvSpPr>
            <a:spLocks noGrp="1"/>
          </p:cNvSpPr>
          <p:nvPr>
            <p:ph type="sldNum" sz="quarter" idx="11"/>
          </p:nvPr>
        </p:nvSpPr>
        <p:spPr/>
        <p:txBody>
          <a:bodyPr/>
          <a:lstStyle/>
          <a:p>
            <a:pPr>
              <a:defRPr/>
            </a:pPr>
            <a:r>
              <a:rPr lang="en-US"/>
              <a:t>, Slide </a:t>
            </a:r>
            <a:fld id="{35AD4620-7552-4207-8973-898801ED212B}" type="slidenum">
              <a:rPr lang="en-US" smtClean="0"/>
              <a:pPr>
                <a:defRPr/>
              </a:pPr>
              <a:t>21</a:t>
            </a:fld>
            <a:endParaRPr lang="en-US" dirty="0"/>
          </a:p>
        </p:txBody>
      </p:sp>
    </p:spTree>
    <p:extLst>
      <p:ext uri="{BB962C8B-B14F-4D97-AF65-F5344CB8AC3E}">
        <p14:creationId xmlns:p14="http://schemas.microsoft.com/office/powerpoint/2010/main" val="31357068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029622F-CBC7-48E2-94CD-01E8707150EA}"/>
              </a:ext>
            </a:extLst>
          </p:cNvPr>
          <p:cNvSpPr>
            <a:spLocks noGrp="1"/>
          </p:cNvSpPr>
          <p:nvPr>
            <p:ph idx="1"/>
          </p:nvPr>
        </p:nvSpPr>
        <p:spPr/>
        <p:txBody>
          <a:bodyPr/>
          <a:lstStyle/>
          <a:p>
            <a:pPr algn="just"/>
            <a:r>
              <a:rPr lang="en-US" sz="2000" i="1" dirty="0">
                <a:solidFill>
                  <a:schemeClr val="tx1"/>
                </a:solidFill>
                <a:latin typeface="Cambria" panose="02040503050406030204" pitchFamily="18" charset="0"/>
                <a:ea typeface="Cambria" panose="02040503050406030204" pitchFamily="18" charset="0"/>
              </a:rPr>
              <a:t>"The magnitude of the fit function from Figure 5 was scaled such that it intersects with the error bars of two data points, whose absolute </a:t>
            </a:r>
            <a:r>
              <a:rPr lang="en-US" sz="2000" b="0" i="1" u="none" strike="noStrike" baseline="0" dirty="0">
                <a:solidFill>
                  <a:schemeClr val="tx1"/>
                </a:solidFill>
                <a:latin typeface="Cambria" panose="02040503050406030204" pitchFamily="18" charset="0"/>
                <a:ea typeface="Cambria" panose="02040503050406030204" pitchFamily="18" charset="0"/>
              </a:rPr>
              <a:t>γ-detection efficiencies have been independently verified."</a:t>
            </a:r>
          </a:p>
          <a:p>
            <a:pPr marL="0" indent="0" algn="just">
              <a:buNone/>
            </a:pPr>
            <a:r>
              <a:rPr lang="en-US" sz="2000" dirty="0">
                <a:solidFill>
                  <a:srgbClr val="0033CC"/>
                </a:solidFill>
                <a:latin typeface="Cambria" panose="02040503050406030204" pitchFamily="18" charset="0"/>
                <a:ea typeface="Cambria" panose="02040503050406030204" pitchFamily="18" charset="0"/>
              </a:rPr>
              <a:t>What two data points? Was the curve not fitting the 12 data points shown in Fig. 5?</a:t>
            </a:r>
          </a:p>
          <a:p>
            <a:pPr marL="0" indent="0" algn="just">
              <a:buNone/>
            </a:pPr>
            <a:r>
              <a:rPr lang="en-US" sz="2000" dirty="0">
                <a:solidFill>
                  <a:srgbClr val="0033CC"/>
                </a:solidFill>
                <a:latin typeface="Cambria" panose="02040503050406030204" pitchFamily="18" charset="0"/>
                <a:ea typeface="Cambria" panose="02040503050406030204" pitchFamily="18" charset="0"/>
              </a:rPr>
              <a:t>The text suggests we should be able to demonstrate an absolute efficiency plot?</a:t>
            </a:r>
          </a:p>
          <a:p>
            <a:pPr marL="0" indent="0" algn="just">
              <a:buNone/>
            </a:pPr>
            <a:r>
              <a:rPr lang="en-US" sz="2000" dirty="0">
                <a:solidFill>
                  <a:srgbClr val="009900"/>
                </a:solidFill>
                <a:latin typeface="Cambria" panose="02040503050406030204" pitchFamily="18" charset="0"/>
                <a:ea typeface="Cambria" panose="02040503050406030204" pitchFamily="18" charset="0"/>
              </a:rPr>
              <a:t>(Done)</a:t>
            </a:r>
          </a:p>
        </p:txBody>
      </p:sp>
      <p:sp>
        <p:nvSpPr>
          <p:cNvPr id="3" name="Title 2">
            <a:extLst>
              <a:ext uri="{FF2B5EF4-FFF2-40B4-BE49-F238E27FC236}">
                <a16:creationId xmlns:a16="http://schemas.microsoft.com/office/drawing/2014/main" id="{49668DD7-9916-4EB1-8FB4-1DA499A9AAB6}"/>
              </a:ext>
            </a:extLst>
          </p:cNvPr>
          <p:cNvSpPr>
            <a:spLocks noGrp="1"/>
          </p:cNvSpPr>
          <p:nvPr>
            <p:ph type="title"/>
          </p:nvPr>
        </p:nvSpPr>
        <p:spPr/>
        <p:txBody>
          <a:bodyPr/>
          <a:lstStyle/>
          <a:p>
            <a:r>
              <a:rPr lang="en-US" dirty="0"/>
              <a:t>Comments for page 5</a:t>
            </a:r>
          </a:p>
        </p:txBody>
      </p:sp>
      <p:sp>
        <p:nvSpPr>
          <p:cNvPr id="4" name="Footer Placeholder 3">
            <a:extLst>
              <a:ext uri="{FF2B5EF4-FFF2-40B4-BE49-F238E27FC236}">
                <a16:creationId xmlns:a16="http://schemas.microsoft.com/office/drawing/2014/main" id="{BBA99A1E-22BD-41BE-BC17-6A3F21A1A6EA}"/>
              </a:ext>
            </a:extLst>
          </p:cNvPr>
          <p:cNvSpPr>
            <a:spLocks noGrp="1"/>
          </p:cNvSpPr>
          <p:nvPr>
            <p:ph type="ftr" sz="quarter" idx="10"/>
          </p:nvPr>
        </p:nvSpPr>
        <p:spPr/>
        <p:txBody>
          <a:bodyPr/>
          <a:lstStyle/>
          <a:p>
            <a:pPr>
              <a:defRPr/>
            </a:pPr>
            <a:r>
              <a:rPr lang="en-US"/>
              <a:t>Nuclear Data</a:t>
            </a:r>
            <a:endParaRPr lang="en-US" dirty="0"/>
          </a:p>
        </p:txBody>
      </p:sp>
      <p:sp>
        <p:nvSpPr>
          <p:cNvPr id="5" name="Slide Number Placeholder 4">
            <a:extLst>
              <a:ext uri="{FF2B5EF4-FFF2-40B4-BE49-F238E27FC236}">
                <a16:creationId xmlns:a16="http://schemas.microsoft.com/office/drawing/2014/main" id="{6B72D4B0-4FC4-426F-AE2A-34C7D6394D97}"/>
              </a:ext>
            </a:extLst>
          </p:cNvPr>
          <p:cNvSpPr>
            <a:spLocks noGrp="1"/>
          </p:cNvSpPr>
          <p:nvPr>
            <p:ph type="sldNum" sz="quarter" idx="11"/>
          </p:nvPr>
        </p:nvSpPr>
        <p:spPr/>
        <p:txBody>
          <a:bodyPr/>
          <a:lstStyle/>
          <a:p>
            <a:pPr>
              <a:defRPr/>
            </a:pPr>
            <a:r>
              <a:rPr lang="en-US"/>
              <a:t>, Slide </a:t>
            </a:r>
            <a:fld id="{35AD4620-7552-4207-8973-898801ED212B}" type="slidenum">
              <a:rPr lang="en-US" smtClean="0"/>
              <a:pPr>
                <a:defRPr/>
              </a:pPr>
              <a:t>22</a:t>
            </a:fld>
            <a:endParaRPr lang="en-US" dirty="0"/>
          </a:p>
        </p:txBody>
      </p:sp>
      <p:pic>
        <p:nvPicPr>
          <p:cNvPr id="7" name="Picture 6">
            <a:extLst>
              <a:ext uri="{FF2B5EF4-FFF2-40B4-BE49-F238E27FC236}">
                <a16:creationId xmlns:a16="http://schemas.microsoft.com/office/drawing/2014/main" id="{BD131238-57C3-4BCF-A57C-C0E4AE4170E9}"/>
              </a:ext>
            </a:extLst>
          </p:cNvPr>
          <p:cNvPicPr>
            <a:picLocks noChangeAspect="1"/>
          </p:cNvPicPr>
          <p:nvPr/>
        </p:nvPicPr>
        <p:blipFill>
          <a:blip r:embed="rId2"/>
          <a:stretch>
            <a:fillRect/>
          </a:stretch>
        </p:blipFill>
        <p:spPr>
          <a:xfrm>
            <a:off x="260934" y="3429000"/>
            <a:ext cx="4503571" cy="2450780"/>
          </a:xfrm>
          <a:prstGeom prst="rect">
            <a:avLst/>
          </a:prstGeom>
        </p:spPr>
      </p:pic>
    </p:spTree>
    <p:extLst>
      <p:ext uri="{BB962C8B-B14F-4D97-AF65-F5344CB8AC3E}">
        <p14:creationId xmlns:p14="http://schemas.microsoft.com/office/powerpoint/2010/main" val="34012514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447745D-59D5-43A8-8676-6DEDE5ABB99B}"/>
              </a:ext>
            </a:extLst>
          </p:cNvPr>
          <p:cNvSpPr>
            <a:spLocks noGrp="1"/>
          </p:cNvSpPr>
          <p:nvPr>
            <p:ph idx="1"/>
          </p:nvPr>
        </p:nvSpPr>
        <p:spPr/>
        <p:txBody>
          <a:bodyPr/>
          <a:lstStyle/>
          <a:p>
            <a:pPr algn="just"/>
            <a:r>
              <a:rPr lang="en-US" sz="2000" i="1" dirty="0">
                <a:solidFill>
                  <a:schemeClr val="tx1"/>
                </a:solidFill>
                <a:latin typeface="Cambria" panose="02040503050406030204" pitchFamily="18" charset="0"/>
                <a:ea typeface="Cambria" panose="02040503050406030204" pitchFamily="18" charset="0"/>
              </a:rPr>
              <a:t>The three strongest β-delayed proton decays were used as the standards for the first-order calibration. … plotted against the </a:t>
            </a:r>
            <a:r>
              <a:rPr lang="en-US" sz="2000" b="1" i="1" dirty="0">
                <a:solidFill>
                  <a:schemeClr val="tx1"/>
                </a:solidFill>
                <a:latin typeface="Cambria" panose="02040503050406030204" pitchFamily="18" charset="0"/>
                <a:ea typeface="Cambria" panose="02040503050406030204" pitchFamily="18" charset="0"/>
              </a:rPr>
              <a:t>806(2)-, 906(2)-, and 1027(1)</a:t>
            </a:r>
            <a:r>
              <a:rPr lang="en-US" sz="2000" i="1" dirty="0">
                <a:solidFill>
                  <a:schemeClr val="tx1"/>
                </a:solidFill>
                <a:latin typeface="Cambria" panose="02040503050406030204" pitchFamily="18" charset="0"/>
                <a:ea typeface="Cambria" panose="02040503050406030204" pitchFamily="18" charset="0"/>
              </a:rPr>
              <a:t>-keV resonance energies, according to the most recent evaluated nuclear database [39];</a:t>
            </a:r>
          </a:p>
          <a:p>
            <a:pPr marL="182880" indent="0" algn="just">
              <a:buNone/>
            </a:pPr>
            <a:r>
              <a:rPr lang="en-US" sz="2000" dirty="0">
                <a:solidFill>
                  <a:srgbClr val="0033CC"/>
                </a:solidFill>
                <a:latin typeface="Cambria" panose="02040503050406030204" pitchFamily="18" charset="0"/>
                <a:ea typeface="Cambria" panose="02040503050406030204" pitchFamily="18" charset="0"/>
              </a:rPr>
              <a:t>Ref. [39] reported 806(2), 906(2), and 1026(2) keV.</a:t>
            </a:r>
          </a:p>
          <a:p>
            <a:pPr marL="182880" indent="0" algn="just">
              <a:buNone/>
            </a:pPr>
            <a:r>
              <a:rPr lang="en-US" sz="2000" dirty="0">
                <a:solidFill>
                  <a:srgbClr val="0033CC"/>
                </a:solidFill>
                <a:latin typeface="Cambria" panose="02040503050406030204" pitchFamily="18" charset="0"/>
                <a:ea typeface="Cambria" panose="02040503050406030204" pitchFamily="18" charset="0"/>
              </a:rPr>
              <a:t>Table I reports 805(2), 906(2), and 1027(1) keV.</a:t>
            </a:r>
          </a:p>
          <a:p>
            <a:pPr marL="182880" indent="0" algn="just">
              <a:buNone/>
            </a:pPr>
            <a:r>
              <a:rPr lang="en-US" sz="2000" dirty="0">
                <a:solidFill>
                  <a:srgbClr val="0033CC"/>
                </a:solidFill>
                <a:latin typeface="Cambria" panose="02040503050406030204" pitchFamily="18" charset="0"/>
                <a:ea typeface="Cambria" panose="02040503050406030204" pitchFamily="18" charset="0"/>
              </a:rPr>
              <a:t>Which set of three values is adopted as the standard?</a:t>
            </a:r>
          </a:p>
          <a:p>
            <a:pPr marL="182880" indent="0" algn="just">
              <a:buNone/>
            </a:pPr>
            <a:r>
              <a:rPr lang="en-US" sz="2000" dirty="0">
                <a:solidFill>
                  <a:srgbClr val="C00000"/>
                </a:solidFill>
                <a:latin typeface="Cambria" panose="02040503050406030204" pitchFamily="18" charset="0"/>
                <a:ea typeface="Cambria" panose="02040503050406030204" pitchFamily="18" charset="0"/>
              </a:rPr>
              <a:t>Okay, if the second set is adopted, the 806(2) quoted in the text should be revised to 805(2).</a:t>
            </a:r>
          </a:p>
          <a:p>
            <a:pPr marL="182880" indent="0" algn="just">
              <a:buNone/>
            </a:pPr>
            <a:r>
              <a:rPr lang="en-US" altLang="zh-CN" sz="2000" dirty="0">
                <a:solidFill>
                  <a:srgbClr val="C00000"/>
                </a:solidFill>
                <a:latin typeface="Cambria" panose="02040503050406030204" pitchFamily="18" charset="0"/>
                <a:ea typeface="Cambria" panose="02040503050406030204" pitchFamily="18" charset="0"/>
              </a:rPr>
              <a:t>6936-6130.65=805.35</a:t>
            </a:r>
          </a:p>
          <a:p>
            <a:pPr marL="182880" indent="0" algn="just">
              <a:buNone/>
            </a:pPr>
            <a:r>
              <a:rPr lang="en-US" sz="2000" dirty="0">
                <a:solidFill>
                  <a:srgbClr val="009900"/>
                </a:solidFill>
                <a:latin typeface="Cambria" panose="02040503050406030204" pitchFamily="18" charset="0"/>
                <a:ea typeface="Cambria" panose="02040503050406030204" pitchFamily="18" charset="0"/>
              </a:rPr>
              <a:t>(Done)</a:t>
            </a:r>
          </a:p>
        </p:txBody>
      </p:sp>
      <p:sp>
        <p:nvSpPr>
          <p:cNvPr id="3" name="Title 2">
            <a:extLst>
              <a:ext uri="{FF2B5EF4-FFF2-40B4-BE49-F238E27FC236}">
                <a16:creationId xmlns:a16="http://schemas.microsoft.com/office/drawing/2014/main" id="{9D4ABFDA-F7F6-444F-8C76-D3728875BC87}"/>
              </a:ext>
            </a:extLst>
          </p:cNvPr>
          <p:cNvSpPr>
            <a:spLocks noGrp="1"/>
          </p:cNvSpPr>
          <p:nvPr>
            <p:ph type="title"/>
          </p:nvPr>
        </p:nvSpPr>
        <p:spPr/>
        <p:txBody>
          <a:bodyPr/>
          <a:lstStyle/>
          <a:p>
            <a:r>
              <a:rPr lang="en-US" dirty="0"/>
              <a:t>Comments for page 6</a:t>
            </a:r>
          </a:p>
        </p:txBody>
      </p:sp>
      <p:sp>
        <p:nvSpPr>
          <p:cNvPr id="4" name="Footer Placeholder 3">
            <a:extLst>
              <a:ext uri="{FF2B5EF4-FFF2-40B4-BE49-F238E27FC236}">
                <a16:creationId xmlns:a16="http://schemas.microsoft.com/office/drawing/2014/main" id="{C796231D-A7D2-4984-9648-5A188619A51F}"/>
              </a:ext>
            </a:extLst>
          </p:cNvPr>
          <p:cNvSpPr>
            <a:spLocks noGrp="1"/>
          </p:cNvSpPr>
          <p:nvPr>
            <p:ph type="ftr" sz="quarter" idx="10"/>
          </p:nvPr>
        </p:nvSpPr>
        <p:spPr/>
        <p:txBody>
          <a:bodyPr/>
          <a:lstStyle/>
          <a:p>
            <a:pPr>
              <a:defRPr/>
            </a:pPr>
            <a:r>
              <a:rPr lang="en-US"/>
              <a:t>Nuclear Data</a:t>
            </a:r>
            <a:endParaRPr lang="en-US" dirty="0"/>
          </a:p>
        </p:txBody>
      </p:sp>
      <p:sp>
        <p:nvSpPr>
          <p:cNvPr id="5" name="Slide Number Placeholder 4">
            <a:extLst>
              <a:ext uri="{FF2B5EF4-FFF2-40B4-BE49-F238E27FC236}">
                <a16:creationId xmlns:a16="http://schemas.microsoft.com/office/drawing/2014/main" id="{E71FCE42-9BB2-47E5-9FA5-DF1CA9A38DA5}"/>
              </a:ext>
            </a:extLst>
          </p:cNvPr>
          <p:cNvSpPr>
            <a:spLocks noGrp="1"/>
          </p:cNvSpPr>
          <p:nvPr>
            <p:ph type="sldNum" sz="quarter" idx="11"/>
          </p:nvPr>
        </p:nvSpPr>
        <p:spPr/>
        <p:txBody>
          <a:bodyPr/>
          <a:lstStyle/>
          <a:p>
            <a:pPr>
              <a:defRPr/>
            </a:pPr>
            <a:r>
              <a:rPr lang="en-US"/>
              <a:t>, Slide </a:t>
            </a:r>
            <a:fld id="{35AD4620-7552-4207-8973-898801ED212B}" type="slidenum">
              <a:rPr lang="en-US" smtClean="0"/>
              <a:pPr>
                <a:defRPr/>
              </a:pPr>
              <a:t>23</a:t>
            </a:fld>
            <a:endParaRPr lang="en-US" dirty="0"/>
          </a:p>
        </p:txBody>
      </p:sp>
    </p:spTree>
    <p:extLst>
      <p:ext uri="{BB962C8B-B14F-4D97-AF65-F5344CB8AC3E}">
        <p14:creationId xmlns:p14="http://schemas.microsoft.com/office/powerpoint/2010/main" val="1459512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5B3A841-8689-479A-B272-82E714448A74}"/>
              </a:ext>
            </a:extLst>
          </p:cNvPr>
          <p:cNvSpPr>
            <a:spLocks noGrp="1"/>
          </p:cNvSpPr>
          <p:nvPr>
            <p:ph idx="1"/>
          </p:nvPr>
        </p:nvSpPr>
        <p:spPr/>
        <p:txBody>
          <a:bodyPr/>
          <a:lstStyle/>
          <a:p>
            <a:r>
              <a:rPr lang="en-US" sz="2000" i="1" dirty="0">
                <a:solidFill>
                  <a:schemeClr val="tx1"/>
                </a:solidFill>
                <a:latin typeface="Cambria" panose="02040503050406030204" pitchFamily="18" charset="0"/>
                <a:ea typeface="Cambria" panose="02040503050406030204" pitchFamily="18" charset="0"/>
              </a:rPr>
              <a:t>Equation 5 suggests the 31S excitation energy should be Ex = 8418(3) keV, which is quite close to the level energy listed in the most recent Nuclear Data Sheets evaluation [Ex = </a:t>
            </a:r>
            <a:r>
              <a:rPr lang="en-US" sz="2000" b="1" i="1" dirty="0">
                <a:solidFill>
                  <a:schemeClr val="tx1"/>
                </a:solidFill>
                <a:latin typeface="Cambria" panose="02040503050406030204" pitchFamily="18" charset="0"/>
                <a:ea typeface="Cambria" panose="02040503050406030204" pitchFamily="18" charset="0"/>
              </a:rPr>
              <a:t>8424(3)</a:t>
            </a:r>
            <a:r>
              <a:rPr lang="en-US" sz="2000" i="1" dirty="0">
                <a:solidFill>
                  <a:schemeClr val="tx1"/>
                </a:solidFill>
                <a:latin typeface="Cambria" panose="02040503050406030204" pitchFamily="18" charset="0"/>
                <a:ea typeface="Cambria" panose="02040503050406030204" pitchFamily="18" charset="0"/>
              </a:rPr>
              <a:t> keV] [citation]. Previous 31Cl β+ decay measurements [18, 19] attributed the 2.3-MeV β- delayed proton decay, visible in the Figure 6 spectra, to this same level.</a:t>
            </a:r>
          </a:p>
          <a:p>
            <a:pPr marL="182880" indent="0">
              <a:buNone/>
            </a:pPr>
            <a:r>
              <a:rPr lang="en-US" sz="2000" dirty="0">
                <a:solidFill>
                  <a:srgbClr val="0033CC"/>
                </a:solidFill>
                <a:latin typeface="Cambria" panose="02040503050406030204" pitchFamily="18" charset="0"/>
                <a:ea typeface="Cambria" panose="02040503050406030204" pitchFamily="18" charset="0"/>
              </a:rPr>
              <a:t>Since you </a:t>
            </a:r>
            <a:r>
              <a:rPr lang="en-US" altLang="zh-CN" sz="2000" dirty="0">
                <a:solidFill>
                  <a:srgbClr val="0033CC"/>
                </a:solidFill>
                <a:latin typeface="Cambria" panose="02040503050406030204" pitchFamily="18" charset="0"/>
                <a:ea typeface="Cambria" panose="02040503050406030204" pitchFamily="18" charset="0"/>
              </a:rPr>
              <a:t>explicitly explained</a:t>
            </a:r>
            <a:r>
              <a:rPr lang="en-US" sz="2000" dirty="0">
                <a:solidFill>
                  <a:srgbClr val="0033CC"/>
                </a:solidFill>
                <a:latin typeface="Cambria" panose="02040503050406030204" pitchFamily="18" charset="0"/>
                <a:ea typeface="Cambria" panose="02040503050406030204" pitchFamily="18" charset="0"/>
              </a:rPr>
              <a:t> 8418(5) and 8422(2) in the text. Perhaps also mention the value of 8429(3) by Ref. [19]?</a:t>
            </a:r>
          </a:p>
          <a:p>
            <a:pPr marL="182880" indent="0">
              <a:buNone/>
            </a:pPr>
            <a:r>
              <a:rPr lang="en-US" sz="2000" dirty="0">
                <a:solidFill>
                  <a:srgbClr val="0033CC"/>
                </a:solidFill>
                <a:latin typeface="Cambria" panose="02040503050406030204" pitchFamily="18" charset="0"/>
                <a:ea typeface="Cambria" panose="02040503050406030204" pitchFamily="18" charset="0"/>
              </a:rPr>
              <a:t>8424(3) can only be obtained via the weighted average of all three [8429(3), 8418(5), 8422(2)].</a:t>
            </a:r>
          </a:p>
          <a:p>
            <a:pPr marL="182880" indent="0">
              <a:buNone/>
            </a:pPr>
            <a:r>
              <a:rPr lang="en-US" sz="2000" dirty="0">
                <a:solidFill>
                  <a:srgbClr val="009900"/>
                </a:solidFill>
                <a:latin typeface="Cambria" panose="02040503050406030204" pitchFamily="18" charset="0"/>
                <a:ea typeface="Cambria" panose="02040503050406030204" pitchFamily="18" charset="0"/>
              </a:rPr>
              <a:t>(Done)</a:t>
            </a:r>
          </a:p>
        </p:txBody>
      </p:sp>
      <p:sp>
        <p:nvSpPr>
          <p:cNvPr id="3" name="Title 2">
            <a:extLst>
              <a:ext uri="{FF2B5EF4-FFF2-40B4-BE49-F238E27FC236}">
                <a16:creationId xmlns:a16="http://schemas.microsoft.com/office/drawing/2014/main" id="{1C4F4485-2E3A-4094-BFF1-5EA7841D95FD}"/>
              </a:ext>
            </a:extLst>
          </p:cNvPr>
          <p:cNvSpPr>
            <a:spLocks noGrp="1"/>
          </p:cNvSpPr>
          <p:nvPr>
            <p:ph type="title"/>
          </p:nvPr>
        </p:nvSpPr>
        <p:spPr/>
        <p:txBody>
          <a:bodyPr/>
          <a:lstStyle/>
          <a:p>
            <a:r>
              <a:rPr lang="en-US" dirty="0"/>
              <a:t>Comments for page 6</a:t>
            </a:r>
          </a:p>
        </p:txBody>
      </p:sp>
      <p:sp>
        <p:nvSpPr>
          <p:cNvPr id="4" name="Footer Placeholder 3">
            <a:extLst>
              <a:ext uri="{FF2B5EF4-FFF2-40B4-BE49-F238E27FC236}">
                <a16:creationId xmlns:a16="http://schemas.microsoft.com/office/drawing/2014/main" id="{481A5310-CF85-4AE0-BE28-8DC512DD66DD}"/>
              </a:ext>
            </a:extLst>
          </p:cNvPr>
          <p:cNvSpPr>
            <a:spLocks noGrp="1"/>
          </p:cNvSpPr>
          <p:nvPr>
            <p:ph type="ftr" sz="quarter" idx="10"/>
          </p:nvPr>
        </p:nvSpPr>
        <p:spPr/>
        <p:txBody>
          <a:bodyPr/>
          <a:lstStyle/>
          <a:p>
            <a:pPr>
              <a:defRPr/>
            </a:pPr>
            <a:r>
              <a:rPr lang="en-US"/>
              <a:t>Nuclear Data</a:t>
            </a:r>
            <a:endParaRPr lang="en-US" dirty="0"/>
          </a:p>
        </p:txBody>
      </p:sp>
      <p:sp>
        <p:nvSpPr>
          <p:cNvPr id="5" name="Slide Number Placeholder 4">
            <a:extLst>
              <a:ext uri="{FF2B5EF4-FFF2-40B4-BE49-F238E27FC236}">
                <a16:creationId xmlns:a16="http://schemas.microsoft.com/office/drawing/2014/main" id="{1A726A83-FAE0-47E2-8E29-F1B8A30D443C}"/>
              </a:ext>
            </a:extLst>
          </p:cNvPr>
          <p:cNvSpPr>
            <a:spLocks noGrp="1"/>
          </p:cNvSpPr>
          <p:nvPr>
            <p:ph type="sldNum" sz="quarter" idx="11"/>
          </p:nvPr>
        </p:nvSpPr>
        <p:spPr/>
        <p:txBody>
          <a:bodyPr/>
          <a:lstStyle/>
          <a:p>
            <a:pPr>
              <a:defRPr/>
            </a:pPr>
            <a:r>
              <a:rPr lang="en-US"/>
              <a:t>, Slide </a:t>
            </a:r>
            <a:fld id="{35AD4620-7552-4207-8973-898801ED212B}" type="slidenum">
              <a:rPr lang="en-US" smtClean="0"/>
              <a:pPr>
                <a:defRPr/>
              </a:pPr>
              <a:t>24</a:t>
            </a:fld>
            <a:endParaRPr lang="en-US" dirty="0"/>
          </a:p>
        </p:txBody>
      </p:sp>
    </p:spTree>
    <p:extLst>
      <p:ext uri="{BB962C8B-B14F-4D97-AF65-F5344CB8AC3E}">
        <p14:creationId xmlns:p14="http://schemas.microsoft.com/office/powerpoint/2010/main" val="21451744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447745D-59D5-43A8-8676-6DEDE5ABB99B}"/>
              </a:ext>
            </a:extLst>
          </p:cNvPr>
          <p:cNvSpPr>
            <a:spLocks noGrp="1"/>
          </p:cNvSpPr>
          <p:nvPr>
            <p:ph idx="1"/>
          </p:nvPr>
        </p:nvSpPr>
        <p:spPr/>
        <p:txBody>
          <a:bodyPr/>
          <a:lstStyle/>
          <a:p>
            <a:pPr algn="just"/>
            <a:r>
              <a:rPr lang="en-US" altLang="zh-CN" sz="2000" dirty="0">
                <a:solidFill>
                  <a:schemeClr val="tx1"/>
                </a:solidFill>
                <a:latin typeface="Cambria" panose="02040503050406030204" pitchFamily="18" charset="0"/>
                <a:ea typeface="Cambria" panose="02040503050406030204" pitchFamily="18" charset="0"/>
              </a:rPr>
              <a:t>"</a:t>
            </a:r>
            <a:r>
              <a:rPr lang="en-US" altLang="zh-CN" sz="2000" i="1" dirty="0">
                <a:solidFill>
                  <a:schemeClr val="tx1"/>
                </a:solidFill>
                <a:latin typeface="Cambria" panose="02040503050406030204" pitchFamily="18" charset="0"/>
                <a:ea typeface="Cambria" panose="02040503050406030204" pitchFamily="18" charset="0"/>
              </a:rPr>
              <a:t>We developed a simplified, geometric Monte Carlo (</a:t>
            </a:r>
            <a:r>
              <a:rPr lang="en-US" altLang="zh-CN" sz="2000" i="1" dirty="0" err="1">
                <a:solidFill>
                  <a:schemeClr val="tx1"/>
                </a:solidFill>
                <a:latin typeface="Cambria" panose="02040503050406030204" pitchFamily="18" charset="0"/>
                <a:ea typeface="Cambria" panose="02040503050406030204" pitchFamily="18" charset="0"/>
              </a:rPr>
              <a:t>sgmc</a:t>
            </a:r>
            <a:r>
              <a:rPr lang="en-US" altLang="zh-CN" sz="2000" i="1" dirty="0">
                <a:solidFill>
                  <a:schemeClr val="tx1"/>
                </a:solidFill>
                <a:latin typeface="Cambria" panose="02040503050406030204" pitchFamily="18" charset="0"/>
                <a:ea typeface="Cambria" panose="02040503050406030204" pitchFamily="18" charset="0"/>
              </a:rPr>
              <a:t>) model that was able to reproduce the more detailed geant4 results to within 3% up to </a:t>
            </a:r>
            <a:r>
              <a:rPr lang="en-US" altLang="zh-CN" sz="2000" b="1" i="1" dirty="0">
                <a:solidFill>
                  <a:schemeClr val="tx1"/>
                </a:solidFill>
                <a:latin typeface="Cambria" panose="02040503050406030204" pitchFamily="18" charset="0"/>
                <a:ea typeface="Cambria" panose="02040503050406030204" pitchFamily="18" charset="0"/>
              </a:rPr>
              <a:t>1.4-MeV</a:t>
            </a:r>
            <a:r>
              <a:rPr lang="en-US" altLang="zh-CN" sz="2000" i="1" dirty="0">
                <a:solidFill>
                  <a:schemeClr val="tx1"/>
                </a:solidFill>
                <a:latin typeface="Cambria" panose="02040503050406030204" pitchFamily="18" charset="0"/>
                <a:ea typeface="Cambria" panose="02040503050406030204" pitchFamily="18" charset="0"/>
              </a:rPr>
              <a:t> proton energies.</a:t>
            </a:r>
            <a:r>
              <a:rPr lang="en-US" altLang="zh-CN" sz="2000" dirty="0">
                <a:solidFill>
                  <a:schemeClr val="tx1"/>
                </a:solidFill>
                <a:latin typeface="Cambria" panose="02040503050406030204" pitchFamily="18" charset="0"/>
                <a:ea typeface="Cambria" panose="02040503050406030204" pitchFamily="18" charset="0"/>
              </a:rPr>
              <a:t>"</a:t>
            </a:r>
          </a:p>
          <a:p>
            <a:pPr marL="182880" indent="0" algn="just">
              <a:buNone/>
            </a:pPr>
            <a:r>
              <a:rPr lang="en-US" sz="2000" dirty="0">
                <a:solidFill>
                  <a:srgbClr val="0033CC"/>
                </a:solidFill>
                <a:latin typeface="Cambria" panose="02040503050406030204" pitchFamily="18" charset="0"/>
                <a:ea typeface="Cambria" panose="02040503050406030204" pitchFamily="18" charset="0"/>
              </a:rPr>
              <a:t>Fig. 9 caption states "</a:t>
            </a:r>
            <a:r>
              <a:rPr lang="en-US" sz="2000" i="1" dirty="0">
                <a:solidFill>
                  <a:srgbClr val="0033CC"/>
                </a:solidFill>
                <a:latin typeface="Cambria" panose="02040503050406030204" pitchFamily="18" charset="0"/>
                <a:ea typeface="Cambria" panose="02040503050406030204" pitchFamily="18" charset="0"/>
              </a:rPr>
              <a:t>within 3% up to </a:t>
            </a:r>
            <a:r>
              <a:rPr lang="en-US" sz="2000" b="1" i="1" dirty="0">
                <a:solidFill>
                  <a:srgbClr val="0033CC"/>
                </a:solidFill>
                <a:latin typeface="Cambria" panose="02040503050406030204" pitchFamily="18" charset="0"/>
                <a:ea typeface="Cambria" panose="02040503050406030204" pitchFamily="18" charset="0"/>
              </a:rPr>
              <a:t>1.5 MeV</a:t>
            </a:r>
            <a:r>
              <a:rPr lang="en-US" sz="2000" dirty="0">
                <a:solidFill>
                  <a:srgbClr val="0033CC"/>
                </a:solidFill>
                <a:latin typeface="Cambria" panose="02040503050406030204" pitchFamily="18" charset="0"/>
                <a:ea typeface="Cambria" panose="02040503050406030204" pitchFamily="18" charset="0"/>
              </a:rPr>
              <a:t>".</a:t>
            </a:r>
          </a:p>
          <a:p>
            <a:pPr marL="182880" indent="0" algn="just">
              <a:buNone/>
            </a:pPr>
            <a:r>
              <a:rPr lang="en-US" sz="2000" dirty="0">
                <a:solidFill>
                  <a:srgbClr val="009900"/>
                </a:solidFill>
                <a:latin typeface="Cambria" panose="02040503050406030204" pitchFamily="18" charset="0"/>
                <a:ea typeface="Cambria" panose="02040503050406030204" pitchFamily="18" charset="0"/>
              </a:rPr>
              <a:t>(Done)</a:t>
            </a:r>
          </a:p>
        </p:txBody>
      </p:sp>
      <p:sp>
        <p:nvSpPr>
          <p:cNvPr id="3" name="Title 2">
            <a:extLst>
              <a:ext uri="{FF2B5EF4-FFF2-40B4-BE49-F238E27FC236}">
                <a16:creationId xmlns:a16="http://schemas.microsoft.com/office/drawing/2014/main" id="{9D4ABFDA-F7F6-444F-8C76-D3728875BC87}"/>
              </a:ext>
            </a:extLst>
          </p:cNvPr>
          <p:cNvSpPr>
            <a:spLocks noGrp="1"/>
          </p:cNvSpPr>
          <p:nvPr>
            <p:ph type="title"/>
          </p:nvPr>
        </p:nvSpPr>
        <p:spPr/>
        <p:txBody>
          <a:bodyPr/>
          <a:lstStyle/>
          <a:p>
            <a:r>
              <a:rPr lang="en-US" dirty="0"/>
              <a:t>Comments </a:t>
            </a:r>
            <a:r>
              <a:rPr lang="en-US" altLang="zh-CN" dirty="0"/>
              <a:t>for page 9</a:t>
            </a:r>
            <a:endParaRPr lang="en-US" dirty="0"/>
          </a:p>
        </p:txBody>
      </p:sp>
      <p:sp>
        <p:nvSpPr>
          <p:cNvPr id="4" name="Footer Placeholder 3">
            <a:extLst>
              <a:ext uri="{FF2B5EF4-FFF2-40B4-BE49-F238E27FC236}">
                <a16:creationId xmlns:a16="http://schemas.microsoft.com/office/drawing/2014/main" id="{C796231D-A7D2-4984-9648-5A188619A51F}"/>
              </a:ext>
            </a:extLst>
          </p:cNvPr>
          <p:cNvSpPr>
            <a:spLocks noGrp="1"/>
          </p:cNvSpPr>
          <p:nvPr>
            <p:ph type="ftr" sz="quarter" idx="10"/>
          </p:nvPr>
        </p:nvSpPr>
        <p:spPr/>
        <p:txBody>
          <a:bodyPr/>
          <a:lstStyle/>
          <a:p>
            <a:pPr>
              <a:defRPr/>
            </a:pPr>
            <a:r>
              <a:rPr lang="en-US"/>
              <a:t>Nuclear Data</a:t>
            </a:r>
            <a:endParaRPr lang="en-US" dirty="0"/>
          </a:p>
        </p:txBody>
      </p:sp>
      <p:sp>
        <p:nvSpPr>
          <p:cNvPr id="5" name="Slide Number Placeholder 4">
            <a:extLst>
              <a:ext uri="{FF2B5EF4-FFF2-40B4-BE49-F238E27FC236}">
                <a16:creationId xmlns:a16="http://schemas.microsoft.com/office/drawing/2014/main" id="{E71FCE42-9BB2-47E5-9FA5-DF1CA9A38DA5}"/>
              </a:ext>
            </a:extLst>
          </p:cNvPr>
          <p:cNvSpPr>
            <a:spLocks noGrp="1"/>
          </p:cNvSpPr>
          <p:nvPr>
            <p:ph type="sldNum" sz="quarter" idx="11"/>
          </p:nvPr>
        </p:nvSpPr>
        <p:spPr/>
        <p:txBody>
          <a:bodyPr/>
          <a:lstStyle/>
          <a:p>
            <a:pPr>
              <a:defRPr/>
            </a:pPr>
            <a:r>
              <a:rPr lang="en-US"/>
              <a:t>, Slide </a:t>
            </a:r>
            <a:fld id="{35AD4620-7552-4207-8973-898801ED212B}" type="slidenum">
              <a:rPr lang="en-US" smtClean="0"/>
              <a:pPr>
                <a:defRPr/>
              </a:pPr>
              <a:t>25</a:t>
            </a:fld>
            <a:endParaRPr lang="en-US" dirty="0"/>
          </a:p>
        </p:txBody>
      </p:sp>
    </p:spTree>
    <p:extLst>
      <p:ext uri="{BB962C8B-B14F-4D97-AF65-F5344CB8AC3E}">
        <p14:creationId xmlns:p14="http://schemas.microsoft.com/office/powerpoint/2010/main" val="25688659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447745D-59D5-43A8-8676-6DEDE5ABB99B}"/>
              </a:ext>
            </a:extLst>
          </p:cNvPr>
          <p:cNvSpPr>
            <a:spLocks noGrp="1"/>
          </p:cNvSpPr>
          <p:nvPr>
            <p:ph idx="1"/>
          </p:nvPr>
        </p:nvSpPr>
        <p:spPr/>
        <p:txBody>
          <a:bodyPr/>
          <a:lstStyle/>
          <a:p>
            <a:pPr algn="just"/>
            <a:r>
              <a:rPr lang="en-US" altLang="zh-CN" sz="2000" dirty="0">
                <a:solidFill>
                  <a:schemeClr val="tx1"/>
                </a:solidFill>
                <a:latin typeface="Cambria" panose="02040503050406030204" pitchFamily="18" charset="0"/>
                <a:ea typeface="Cambria" panose="02040503050406030204" pitchFamily="18" charset="0"/>
              </a:rPr>
              <a:t>"B</a:t>
            </a:r>
            <a:r>
              <a:rPr lang="en-US" altLang="zh-CN" sz="2000" i="1" dirty="0">
                <a:solidFill>
                  <a:schemeClr val="tx1"/>
                </a:solidFill>
                <a:latin typeface="Cambria" panose="02040503050406030204" pitchFamily="18" charset="0"/>
                <a:ea typeface="Cambria" panose="02040503050406030204" pitchFamily="18" charset="0"/>
              </a:rPr>
              <a:t>ecause we have definitively observe a proton-emitting level at 9421(8) keV that is in excellent agreement with previous studies."</a:t>
            </a:r>
            <a:endParaRPr lang="en-US" altLang="zh-CN" sz="2000" dirty="0">
              <a:solidFill>
                <a:schemeClr val="tx1"/>
              </a:solidFill>
              <a:latin typeface="Cambria" panose="02040503050406030204" pitchFamily="18" charset="0"/>
              <a:ea typeface="Cambria" panose="02040503050406030204" pitchFamily="18" charset="0"/>
            </a:endParaRPr>
          </a:p>
          <a:p>
            <a:pPr marL="182880" indent="0" algn="just">
              <a:buNone/>
            </a:pPr>
            <a:r>
              <a:rPr lang="en-US" sz="2000" dirty="0">
                <a:solidFill>
                  <a:srgbClr val="0033CC"/>
                </a:solidFill>
                <a:latin typeface="Cambria" panose="02040503050406030204" pitchFamily="18" charset="0"/>
                <a:ea typeface="Cambria" panose="02040503050406030204" pitchFamily="18" charset="0"/>
              </a:rPr>
              <a:t>observe </a:t>
            </a:r>
            <a:r>
              <a:rPr lang="zh-CN" altLang="en-US" sz="2000" dirty="0">
                <a:solidFill>
                  <a:srgbClr val="0033CC"/>
                </a:solidFill>
                <a:latin typeface="Cambria" panose="02040503050406030204" pitchFamily="18" charset="0"/>
                <a:ea typeface="Cambria" panose="02040503050406030204" pitchFamily="18" charset="0"/>
              </a:rPr>
              <a:t>→ </a:t>
            </a:r>
            <a:r>
              <a:rPr lang="en-US" altLang="zh-CN" sz="2000" dirty="0">
                <a:solidFill>
                  <a:srgbClr val="0033CC"/>
                </a:solidFill>
                <a:latin typeface="Cambria" panose="02040503050406030204" pitchFamily="18" charset="0"/>
                <a:ea typeface="Cambria" panose="02040503050406030204" pitchFamily="18" charset="0"/>
              </a:rPr>
              <a:t>observed</a:t>
            </a:r>
          </a:p>
          <a:p>
            <a:pPr marL="182880" indent="0" algn="just">
              <a:buNone/>
            </a:pPr>
            <a:r>
              <a:rPr lang="en-US" sz="2000" dirty="0">
                <a:solidFill>
                  <a:srgbClr val="0033CC"/>
                </a:solidFill>
                <a:latin typeface="Cambria" panose="02040503050406030204" pitchFamily="18" charset="0"/>
                <a:ea typeface="Cambria" panose="02040503050406030204" pitchFamily="18" charset="0"/>
              </a:rPr>
              <a:t>There is no reference for the "previous studies" you mentioned.</a:t>
            </a:r>
          </a:p>
          <a:p>
            <a:pPr marL="182880" indent="0" algn="just">
              <a:buNone/>
            </a:pPr>
            <a:r>
              <a:rPr lang="en-US" sz="2000" dirty="0">
                <a:solidFill>
                  <a:srgbClr val="0033CC"/>
                </a:solidFill>
                <a:latin typeface="Cambria" panose="02040503050406030204" pitchFamily="18" charset="0"/>
                <a:ea typeface="Cambria" panose="02040503050406030204" pitchFamily="18" charset="0"/>
              </a:rPr>
              <a:t>I guess 9423(7) keV reported by </a:t>
            </a:r>
            <a:r>
              <a:rPr lang="en-US" sz="2000" dirty="0">
                <a:solidFill>
                  <a:srgbClr val="0033CC"/>
                </a:solidFill>
                <a:latin typeface="Cambria" panose="02040503050406030204" pitchFamily="18" charset="0"/>
                <a:ea typeface="Cambria" panose="02040503050406030204" pitchFamily="18" charset="0"/>
                <a:hlinkClick r:id="rId2"/>
              </a:rPr>
              <a:t>https://doi.org/10.1103/PhysRevC.76.015803</a:t>
            </a:r>
            <a:endParaRPr lang="en-US" sz="2000" dirty="0">
              <a:solidFill>
                <a:srgbClr val="0033CC"/>
              </a:solidFill>
              <a:latin typeface="Cambria" panose="02040503050406030204" pitchFamily="18" charset="0"/>
              <a:ea typeface="Cambria" panose="02040503050406030204" pitchFamily="18" charset="0"/>
            </a:endParaRPr>
          </a:p>
          <a:p>
            <a:pPr marL="182880" indent="0" algn="just">
              <a:buNone/>
            </a:pPr>
            <a:r>
              <a:rPr lang="en-US" sz="2000" dirty="0">
                <a:solidFill>
                  <a:srgbClr val="0033CC"/>
                </a:solidFill>
                <a:latin typeface="Cambria" panose="02040503050406030204" pitchFamily="18" charset="0"/>
                <a:ea typeface="Cambria" panose="02040503050406030204" pitchFamily="18" charset="0"/>
              </a:rPr>
              <a:t>should be cited here.</a:t>
            </a:r>
          </a:p>
          <a:p>
            <a:pPr marL="182880" indent="0" algn="just">
              <a:buNone/>
            </a:pPr>
            <a:r>
              <a:rPr lang="en-US" sz="2000" dirty="0">
                <a:solidFill>
                  <a:srgbClr val="009900"/>
                </a:solidFill>
                <a:latin typeface="Cambria" panose="02040503050406030204" pitchFamily="18" charset="0"/>
                <a:ea typeface="Cambria" panose="02040503050406030204" pitchFamily="18" charset="0"/>
              </a:rPr>
              <a:t>(Done)</a:t>
            </a:r>
          </a:p>
        </p:txBody>
      </p:sp>
      <p:sp>
        <p:nvSpPr>
          <p:cNvPr id="3" name="Title 2">
            <a:extLst>
              <a:ext uri="{FF2B5EF4-FFF2-40B4-BE49-F238E27FC236}">
                <a16:creationId xmlns:a16="http://schemas.microsoft.com/office/drawing/2014/main" id="{9D4ABFDA-F7F6-444F-8C76-D3728875BC87}"/>
              </a:ext>
            </a:extLst>
          </p:cNvPr>
          <p:cNvSpPr>
            <a:spLocks noGrp="1"/>
          </p:cNvSpPr>
          <p:nvPr>
            <p:ph type="title"/>
          </p:nvPr>
        </p:nvSpPr>
        <p:spPr/>
        <p:txBody>
          <a:bodyPr/>
          <a:lstStyle/>
          <a:p>
            <a:r>
              <a:rPr lang="en-US" dirty="0"/>
              <a:t>Comments </a:t>
            </a:r>
            <a:r>
              <a:rPr lang="en-US" altLang="zh-CN" dirty="0"/>
              <a:t>for page 10</a:t>
            </a:r>
            <a:endParaRPr lang="en-US" dirty="0"/>
          </a:p>
        </p:txBody>
      </p:sp>
      <p:sp>
        <p:nvSpPr>
          <p:cNvPr id="4" name="Footer Placeholder 3">
            <a:extLst>
              <a:ext uri="{FF2B5EF4-FFF2-40B4-BE49-F238E27FC236}">
                <a16:creationId xmlns:a16="http://schemas.microsoft.com/office/drawing/2014/main" id="{C796231D-A7D2-4984-9648-5A188619A51F}"/>
              </a:ext>
            </a:extLst>
          </p:cNvPr>
          <p:cNvSpPr>
            <a:spLocks noGrp="1"/>
          </p:cNvSpPr>
          <p:nvPr>
            <p:ph type="ftr" sz="quarter" idx="10"/>
          </p:nvPr>
        </p:nvSpPr>
        <p:spPr/>
        <p:txBody>
          <a:bodyPr/>
          <a:lstStyle/>
          <a:p>
            <a:pPr>
              <a:defRPr/>
            </a:pPr>
            <a:r>
              <a:rPr lang="en-US"/>
              <a:t>Nuclear Data</a:t>
            </a:r>
            <a:endParaRPr lang="en-US" dirty="0"/>
          </a:p>
        </p:txBody>
      </p:sp>
      <p:sp>
        <p:nvSpPr>
          <p:cNvPr id="5" name="Slide Number Placeholder 4">
            <a:extLst>
              <a:ext uri="{FF2B5EF4-FFF2-40B4-BE49-F238E27FC236}">
                <a16:creationId xmlns:a16="http://schemas.microsoft.com/office/drawing/2014/main" id="{E71FCE42-9BB2-47E5-9FA5-DF1CA9A38DA5}"/>
              </a:ext>
            </a:extLst>
          </p:cNvPr>
          <p:cNvSpPr>
            <a:spLocks noGrp="1"/>
          </p:cNvSpPr>
          <p:nvPr>
            <p:ph type="sldNum" sz="quarter" idx="11"/>
          </p:nvPr>
        </p:nvSpPr>
        <p:spPr/>
        <p:txBody>
          <a:bodyPr/>
          <a:lstStyle/>
          <a:p>
            <a:pPr>
              <a:defRPr/>
            </a:pPr>
            <a:r>
              <a:rPr lang="en-US"/>
              <a:t>, Slide </a:t>
            </a:r>
            <a:fld id="{35AD4620-7552-4207-8973-898801ED212B}" type="slidenum">
              <a:rPr lang="en-US" smtClean="0"/>
              <a:pPr>
                <a:defRPr/>
              </a:pPr>
              <a:t>26</a:t>
            </a:fld>
            <a:endParaRPr lang="en-US" dirty="0"/>
          </a:p>
        </p:txBody>
      </p:sp>
    </p:spTree>
    <p:extLst>
      <p:ext uri="{BB962C8B-B14F-4D97-AF65-F5344CB8AC3E}">
        <p14:creationId xmlns:p14="http://schemas.microsoft.com/office/powerpoint/2010/main" val="11581272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447745D-59D5-43A8-8676-6DEDE5ABB99B}"/>
              </a:ext>
            </a:extLst>
          </p:cNvPr>
          <p:cNvSpPr>
            <a:spLocks noGrp="1"/>
          </p:cNvSpPr>
          <p:nvPr>
            <p:ph idx="1"/>
          </p:nvPr>
        </p:nvSpPr>
        <p:spPr/>
        <p:txBody>
          <a:bodyPr/>
          <a:lstStyle/>
          <a:p>
            <a:pPr algn="just"/>
            <a:r>
              <a:rPr lang="en-US" altLang="zh-CN" sz="2000" dirty="0">
                <a:solidFill>
                  <a:schemeClr val="tx1"/>
                </a:solidFill>
                <a:latin typeface="Cambria" panose="02040503050406030204" pitchFamily="18" charset="0"/>
                <a:ea typeface="Cambria" panose="02040503050406030204" pitchFamily="18" charset="0"/>
              </a:rPr>
              <a:t>"</a:t>
            </a:r>
            <a:r>
              <a:rPr lang="en-US" altLang="zh-CN" sz="2000" i="1" dirty="0">
                <a:solidFill>
                  <a:schemeClr val="tx1"/>
                </a:solidFill>
                <a:latin typeface="Cambria" panose="02040503050406030204" pitchFamily="18" charset="0"/>
                <a:ea typeface="Cambria" panose="02040503050406030204" pitchFamily="18" charset="0"/>
              </a:rPr>
              <a:t>This observation could be simply be attributed to the large systematic uncertainties associated with detecting high-energy protons in the GADGET system."</a:t>
            </a:r>
            <a:endParaRPr lang="en-US" altLang="zh-CN" sz="2000" dirty="0">
              <a:solidFill>
                <a:schemeClr val="tx1"/>
              </a:solidFill>
              <a:latin typeface="Cambria" panose="02040503050406030204" pitchFamily="18" charset="0"/>
              <a:ea typeface="Cambria" panose="02040503050406030204" pitchFamily="18" charset="0"/>
            </a:endParaRPr>
          </a:p>
          <a:p>
            <a:pPr marL="182880" indent="0" algn="just">
              <a:buNone/>
            </a:pPr>
            <a:r>
              <a:rPr lang="en-US" sz="2000" dirty="0">
                <a:solidFill>
                  <a:srgbClr val="0033CC"/>
                </a:solidFill>
                <a:latin typeface="Cambria" panose="02040503050406030204" pitchFamily="18" charset="0"/>
                <a:ea typeface="Cambria" panose="02040503050406030204" pitchFamily="18" charset="0"/>
              </a:rPr>
              <a:t>could be simply be </a:t>
            </a:r>
            <a:r>
              <a:rPr lang="zh-CN" altLang="en-US" sz="2000" dirty="0">
                <a:solidFill>
                  <a:srgbClr val="0033CC"/>
                </a:solidFill>
                <a:latin typeface="Cambria" panose="02040503050406030204" pitchFamily="18" charset="0"/>
                <a:ea typeface="Cambria" panose="02040503050406030204" pitchFamily="18" charset="0"/>
              </a:rPr>
              <a:t>→ </a:t>
            </a:r>
            <a:r>
              <a:rPr lang="en-US" altLang="zh-CN" sz="2000" dirty="0">
                <a:solidFill>
                  <a:srgbClr val="0033CC"/>
                </a:solidFill>
                <a:latin typeface="Cambria" panose="02040503050406030204" pitchFamily="18" charset="0"/>
                <a:ea typeface="Cambria" panose="02040503050406030204" pitchFamily="18" charset="0"/>
              </a:rPr>
              <a:t>could simply be</a:t>
            </a:r>
          </a:p>
          <a:p>
            <a:pPr marL="182880" indent="0" algn="just">
              <a:buNone/>
            </a:pPr>
            <a:endParaRPr lang="en-US" sz="2000" dirty="0">
              <a:solidFill>
                <a:srgbClr val="0033CC"/>
              </a:solidFill>
              <a:latin typeface="Cambria" panose="02040503050406030204" pitchFamily="18" charset="0"/>
              <a:ea typeface="Cambria" panose="02040503050406030204" pitchFamily="18" charset="0"/>
            </a:endParaRPr>
          </a:p>
          <a:p>
            <a:pPr marL="0" indent="-182880" algn="just"/>
            <a:r>
              <a:rPr lang="en-US" altLang="zh-CN" sz="2000" i="1" dirty="0">
                <a:solidFill>
                  <a:schemeClr val="tx1"/>
                </a:solidFill>
                <a:latin typeface="Cambria" panose="02040503050406030204" pitchFamily="18" charset="0"/>
                <a:ea typeface="Cambria" panose="02040503050406030204" pitchFamily="18" charset="0"/>
              </a:rPr>
              <a:t>"T</a:t>
            </a:r>
            <a:r>
              <a:rPr lang="en-US" altLang="zh-CN" sz="2000" i="1" kern="0" dirty="0">
                <a:solidFill>
                  <a:schemeClr val="tx1"/>
                </a:solidFill>
                <a:latin typeface="Cambria" panose="02040503050406030204" pitchFamily="18" charset="0"/>
                <a:ea typeface="Cambria" panose="02040503050406030204" pitchFamily="18" charset="0"/>
              </a:rPr>
              <a:t>he 9328-keV state where we see the largest jump in B(GT)."</a:t>
            </a:r>
          </a:p>
          <a:p>
            <a:pPr marL="182880" indent="0" algn="just">
              <a:buNone/>
            </a:pPr>
            <a:r>
              <a:rPr lang="en-US" sz="2000" dirty="0">
                <a:solidFill>
                  <a:srgbClr val="C00000"/>
                </a:solidFill>
                <a:latin typeface="Cambria" panose="02040503050406030204" pitchFamily="18" charset="0"/>
                <a:ea typeface="Cambria" panose="02040503050406030204" pitchFamily="18" charset="0"/>
              </a:rPr>
              <a:t>The </a:t>
            </a:r>
            <a:r>
              <a:rPr lang="en-US" sz="2000" i="1" dirty="0">
                <a:solidFill>
                  <a:srgbClr val="C00000"/>
                </a:solidFill>
                <a:latin typeface="Cambria" panose="02040503050406030204" pitchFamily="18" charset="0"/>
                <a:ea typeface="Cambria" panose="02040503050406030204" pitchFamily="18" charset="0"/>
              </a:rPr>
              <a:t>B</a:t>
            </a:r>
            <a:r>
              <a:rPr lang="en-US" sz="2000" dirty="0">
                <a:solidFill>
                  <a:srgbClr val="C00000"/>
                </a:solidFill>
                <a:latin typeface="Cambria" panose="02040503050406030204" pitchFamily="18" charset="0"/>
                <a:ea typeface="Cambria" panose="02040503050406030204" pitchFamily="18" charset="0"/>
              </a:rPr>
              <a:t>(GT) value at 9328 keV may need to be revised.</a:t>
            </a:r>
          </a:p>
          <a:p>
            <a:pPr marL="182880" indent="0" algn="just">
              <a:buNone/>
            </a:pPr>
            <a:r>
              <a:rPr lang="en-US" sz="2000" dirty="0">
                <a:solidFill>
                  <a:srgbClr val="C00000"/>
                </a:solidFill>
                <a:latin typeface="Cambria" panose="02040503050406030204" pitchFamily="18" charset="0"/>
                <a:ea typeface="Cambria" panose="02040503050406030204" pitchFamily="18" charset="0"/>
              </a:rPr>
              <a:t>Please refer to the next slide for more information.</a:t>
            </a:r>
          </a:p>
        </p:txBody>
      </p:sp>
      <p:sp>
        <p:nvSpPr>
          <p:cNvPr id="3" name="Title 2">
            <a:extLst>
              <a:ext uri="{FF2B5EF4-FFF2-40B4-BE49-F238E27FC236}">
                <a16:creationId xmlns:a16="http://schemas.microsoft.com/office/drawing/2014/main" id="{9D4ABFDA-F7F6-444F-8C76-D3728875BC87}"/>
              </a:ext>
            </a:extLst>
          </p:cNvPr>
          <p:cNvSpPr>
            <a:spLocks noGrp="1"/>
          </p:cNvSpPr>
          <p:nvPr>
            <p:ph type="title"/>
          </p:nvPr>
        </p:nvSpPr>
        <p:spPr/>
        <p:txBody>
          <a:bodyPr/>
          <a:lstStyle/>
          <a:p>
            <a:r>
              <a:rPr lang="en-US" dirty="0"/>
              <a:t>Comments </a:t>
            </a:r>
            <a:r>
              <a:rPr lang="en-US" altLang="zh-CN" dirty="0"/>
              <a:t>for page 12</a:t>
            </a:r>
            <a:endParaRPr lang="en-US" dirty="0"/>
          </a:p>
        </p:txBody>
      </p:sp>
      <p:sp>
        <p:nvSpPr>
          <p:cNvPr id="4" name="Footer Placeholder 3">
            <a:extLst>
              <a:ext uri="{FF2B5EF4-FFF2-40B4-BE49-F238E27FC236}">
                <a16:creationId xmlns:a16="http://schemas.microsoft.com/office/drawing/2014/main" id="{C796231D-A7D2-4984-9648-5A188619A51F}"/>
              </a:ext>
            </a:extLst>
          </p:cNvPr>
          <p:cNvSpPr>
            <a:spLocks noGrp="1"/>
          </p:cNvSpPr>
          <p:nvPr>
            <p:ph type="ftr" sz="quarter" idx="10"/>
          </p:nvPr>
        </p:nvSpPr>
        <p:spPr/>
        <p:txBody>
          <a:bodyPr/>
          <a:lstStyle/>
          <a:p>
            <a:pPr>
              <a:defRPr/>
            </a:pPr>
            <a:r>
              <a:rPr lang="en-US"/>
              <a:t>Nuclear Data</a:t>
            </a:r>
            <a:endParaRPr lang="en-US" dirty="0"/>
          </a:p>
        </p:txBody>
      </p:sp>
      <p:sp>
        <p:nvSpPr>
          <p:cNvPr id="5" name="Slide Number Placeholder 4">
            <a:extLst>
              <a:ext uri="{FF2B5EF4-FFF2-40B4-BE49-F238E27FC236}">
                <a16:creationId xmlns:a16="http://schemas.microsoft.com/office/drawing/2014/main" id="{E71FCE42-9BB2-47E5-9FA5-DF1CA9A38DA5}"/>
              </a:ext>
            </a:extLst>
          </p:cNvPr>
          <p:cNvSpPr>
            <a:spLocks noGrp="1"/>
          </p:cNvSpPr>
          <p:nvPr>
            <p:ph type="sldNum" sz="quarter" idx="11"/>
          </p:nvPr>
        </p:nvSpPr>
        <p:spPr/>
        <p:txBody>
          <a:bodyPr/>
          <a:lstStyle/>
          <a:p>
            <a:pPr>
              <a:defRPr/>
            </a:pPr>
            <a:r>
              <a:rPr lang="en-US"/>
              <a:t>, Slide </a:t>
            </a:r>
            <a:fld id="{35AD4620-7552-4207-8973-898801ED212B}" type="slidenum">
              <a:rPr lang="en-US" smtClean="0"/>
              <a:pPr>
                <a:defRPr/>
              </a:pPr>
              <a:t>27</a:t>
            </a:fld>
            <a:endParaRPr lang="en-US" dirty="0"/>
          </a:p>
        </p:txBody>
      </p:sp>
    </p:spTree>
    <p:extLst>
      <p:ext uri="{BB962C8B-B14F-4D97-AF65-F5344CB8AC3E}">
        <p14:creationId xmlns:p14="http://schemas.microsoft.com/office/powerpoint/2010/main" val="216312214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1D0C1F87-974D-40AE-9652-FA17233C1D86}"/>
              </a:ext>
            </a:extLst>
          </p:cNvPr>
          <p:cNvPicPr>
            <a:picLocks noGrp="1" noChangeAspect="1"/>
          </p:cNvPicPr>
          <p:nvPr>
            <p:ph idx="1"/>
          </p:nvPr>
        </p:nvPicPr>
        <p:blipFill rotWithShape="1">
          <a:blip r:embed="rId2"/>
          <a:srcRect t="42081" b="1"/>
          <a:stretch/>
        </p:blipFill>
        <p:spPr>
          <a:xfrm>
            <a:off x="9832" y="2395451"/>
            <a:ext cx="8321040" cy="1249205"/>
          </a:xfrm>
        </p:spPr>
      </p:pic>
      <p:sp>
        <p:nvSpPr>
          <p:cNvPr id="3" name="Title 2">
            <a:extLst>
              <a:ext uri="{FF2B5EF4-FFF2-40B4-BE49-F238E27FC236}">
                <a16:creationId xmlns:a16="http://schemas.microsoft.com/office/drawing/2014/main" id="{BACCB4A8-23AA-49BB-A5CF-9D2811F30B5A}"/>
              </a:ext>
            </a:extLst>
          </p:cNvPr>
          <p:cNvSpPr>
            <a:spLocks noGrp="1"/>
          </p:cNvSpPr>
          <p:nvPr>
            <p:ph type="title"/>
          </p:nvPr>
        </p:nvSpPr>
        <p:spPr/>
        <p:txBody>
          <a:bodyPr/>
          <a:lstStyle/>
          <a:p>
            <a:r>
              <a:rPr lang="en-US" dirty="0"/>
              <a:t>Comments </a:t>
            </a:r>
            <a:r>
              <a:rPr lang="en-US" altLang="zh-CN" dirty="0"/>
              <a:t>for Table I</a:t>
            </a:r>
            <a:endParaRPr lang="en-US" dirty="0"/>
          </a:p>
        </p:txBody>
      </p:sp>
      <p:sp>
        <p:nvSpPr>
          <p:cNvPr id="4" name="Footer Placeholder 3">
            <a:extLst>
              <a:ext uri="{FF2B5EF4-FFF2-40B4-BE49-F238E27FC236}">
                <a16:creationId xmlns:a16="http://schemas.microsoft.com/office/drawing/2014/main" id="{F4EF1C23-63AC-4A89-92E3-574277F464ED}"/>
              </a:ext>
            </a:extLst>
          </p:cNvPr>
          <p:cNvSpPr>
            <a:spLocks noGrp="1"/>
          </p:cNvSpPr>
          <p:nvPr>
            <p:ph type="ftr" sz="quarter" idx="10"/>
          </p:nvPr>
        </p:nvSpPr>
        <p:spPr/>
        <p:txBody>
          <a:bodyPr/>
          <a:lstStyle/>
          <a:p>
            <a:pPr>
              <a:defRPr/>
            </a:pPr>
            <a:r>
              <a:rPr lang="en-US"/>
              <a:t>Nuclear Data</a:t>
            </a:r>
            <a:endParaRPr lang="en-US" dirty="0"/>
          </a:p>
        </p:txBody>
      </p:sp>
      <p:sp>
        <p:nvSpPr>
          <p:cNvPr id="5" name="Slide Number Placeholder 4">
            <a:extLst>
              <a:ext uri="{FF2B5EF4-FFF2-40B4-BE49-F238E27FC236}">
                <a16:creationId xmlns:a16="http://schemas.microsoft.com/office/drawing/2014/main" id="{0CCE0106-99DD-47C3-9826-74582041391B}"/>
              </a:ext>
            </a:extLst>
          </p:cNvPr>
          <p:cNvSpPr>
            <a:spLocks noGrp="1"/>
          </p:cNvSpPr>
          <p:nvPr>
            <p:ph type="sldNum" sz="quarter" idx="11"/>
          </p:nvPr>
        </p:nvSpPr>
        <p:spPr/>
        <p:txBody>
          <a:bodyPr/>
          <a:lstStyle/>
          <a:p>
            <a:pPr>
              <a:defRPr/>
            </a:pPr>
            <a:r>
              <a:rPr lang="en-US"/>
              <a:t>, Slide </a:t>
            </a:r>
            <a:fld id="{35AD4620-7552-4207-8973-898801ED212B}" type="slidenum">
              <a:rPr lang="en-US" smtClean="0"/>
              <a:pPr>
                <a:defRPr/>
              </a:pPr>
              <a:t>28</a:t>
            </a:fld>
            <a:endParaRPr lang="en-US" dirty="0"/>
          </a:p>
        </p:txBody>
      </p:sp>
      <p:pic>
        <p:nvPicPr>
          <p:cNvPr id="9" name="Picture 8">
            <a:extLst>
              <a:ext uri="{FF2B5EF4-FFF2-40B4-BE49-F238E27FC236}">
                <a16:creationId xmlns:a16="http://schemas.microsoft.com/office/drawing/2014/main" id="{78B25829-8060-406E-9C6C-35D89CE4E0C6}"/>
              </a:ext>
            </a:extLst>
          </p:cNvPr>
          <p:cNvPicPr>
            <a:picLocks noChangeAspect="1"/>
          </p:cNvPicPr>
          <p:nvPr/>
        </p:nvPicPr>
        <p:blipFill>
          <a:blip r:embed="rId3"/>
          <a:stretch>
            <a:fillRect/>
          </a:stretch>
        </p:blipFill>
        <p:spPr>
          <a:xfrm>
            <a:off x="0" y="1054614"/>
            <a:ext cx="8321040" cy="671320"/>
          </a:xfrm>
          <a:prstGeom prst="rect">
            <a:avLst/>
          </a:prstGeom>
        </p:spPr>
      </p:pic>
      <p:pic>
        <p:nvPicPr>
          <p:cNvPr id="11" name="Picture 10">
            <a:extLst>
              <a:ext uri="{FF2B5EF4-FFF2-40B4-BE49-F238E27FC236}">
                <a16:creationId xmlns:a16="http://schemas.microsoft.com/office/drawing/2014/main" id="{354A6259-7B6B-4A24-B5DA-3FE5AE7651F1}"/>
              </a:ext>
            </a:extLst>
          </p:cNvPr>
          <p:cNvPicPr>
            <a:picLocks noChangeAspect="1"/>
          </p:cNvPicPr>
          <p:nvPr/>
        </p:nvPicPr>
        <p:blipFill>
          <a:blip r:embed="rId4"/>
          <a:stretch>
            <a:fillRect/>
          </a:stretch>
        </p:blipFill>
        <p:spPr>
          <a:xfrm>
            <a:off x="0" y="1743168"/>
            <a:ext cx="8321040" cy="654743"/>
          </a:xfrm>
          <a:prstGeom prst="rect">
            <a:avLst/>
          </a:prstGeom>
        </p:spPr>
      </p:pic>
      <p:sp>
        <p:nvSpPr>
          <p:cNvPr id="13" name="Content Placeholder 1">
            <a:extLst>
              <a:ext uri="{FF2B5EF4-FFF2-40B4-BE49-F238E27FC236}">
                <a16:creationId xmlns:a16="http://schemas.microsoft.com/office/drawing/2014/main" id="{B3D85EF1-1535-4F5A-9087-4EAA0E139C13}"/>
              </a:ext>
            </a:extLst>
          </p:cNvPr>
          <p:cNvSpPr txBox="1">
            <a:spLocks/>
          </p:cNvSpPr>
          <p:nvPr/>
        </p:nvSpPr>
        <p:spPr bwMode="auto">
          <a:xfrm>
            <a:off x="76200" y="3795250"/>
            <a:ext cx="8990922" cy="172899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180178" indent="-180178" algn="l" defTabSz="803293" rtl="0" eaLnBrk="1" fontAlgn="base" hangingPunct="1">
              <a:lnSpc>
                <a:spcPct val="90000"/>
              </a:lnSpc>
              <a:spcBef>
                <a:spcPts val="1206"/>
              </a:spcBef>
              <a:spcAft>
                <a:spcPct val="0"/>
              </a:spcAft>
              <a:buSzPct val="100000"/>
              <a:buFont typeface="Wingdings" pitchFamily="2" charset="2"/>
              <a:buChar char="§"/>
              <a:defRPr sz="2200">
                <a:solidFill>
                  <a:srgbClr val="064308"/>
                </a:solidFill>
                <a:latin typeface="Arial" charset="0"/>
                <a:ea typeface="ＭＳ Ｐゴシック" pitchFamily="-65" charset="-128"/>
                <a:cs typeface="ＭＳ Ｐゴシック" pitchFamily="-65" charset="-128"/>
              </a:defRPr>
            </a:lvl1pPr>
            <a:lvl2pPr marL="363359" indent="-151650" algn="l" defTabSz="803293" rtl="0" eaLnBrk="1" fontAlgn="base" hangingPunct="1">
              <a:lnSpc>
                <a:spcPct val="90000"/>
              </a:lnSpc>
              <a:spcBef>
                <a:spcPts val="201"/>
              </a:spcBef>
              <a:spcAft>
                <a:spcPct val="0"/>
              </a:spcAft>
              <a:buSzPct val="100000"/>
              <a:buFont typeface="Arial" pitchFamily="34" charset="0"/>
              <a:buChar char="•"/>
              <a:defRPr sz="2000">
                <a:solidFill>
                  <a:schemeClr val="tx1"/>
                </a:solidFill>
                <a:latin typeface="Arial" charset="0"/>
                <a:ea typeface="ＭＳ Ｐゴシック" charset="-128"/>
                <a:cs typeface="ＭＳ Ｐゴシック"/>
              </a:defRPr>
            </a:lvl2pPr>
            <a:lvl3pPr marL="591584" indent="-160658" algn="l" defTabSz="803293" rtl="0" eaLnBrk="1" fontAlgn="base" hangingPunct="1">
              <a:lnSpc>
                <a:spcPct val="90000"/>
              </a:lnSpc>
              <a:spcBef>
                <a:spcPts val="201"/>
              </a:spcBef>
              <a:spcAft>
                <a:spcPct val="0"/>
              </a:spcAft>
              <a:buSzPct val="100000"/>
              <a:buFont typeface="Lucida Grande" charset="0"/>
              <a:buChar char="»"/>
              <a:defRPr sz="1800">
                <a:solidFill>
                  <a:schemeClr val="tx1"/>
                </a:solidFill>
                <a:latin typeface="Arial" charset="0"/>
                <a:ea typeface="ヒラギノ角ゴ Pro W3" pitchFamily="-111" charset="-128"/>
                <a:cs typeface="ヒラギノ角ゴ Pro W3" pitchFamily="-111" charset="-128"/>
              </a:defRPr>
            </a:lvl3pPr>
            <a:lvl4pPr marL="728219" indent="-133632" algn="l" defTabSz="803293" rtl="0" eaLnBrk="1" fontAlgn="base" hangingPunct="1">
              <a:lnSpc>
                <a:spcPct val="90000"/>
              </a:lnSpc>
              <a:spcBef>
                <a:spcPts val="201"/>
              </a:spcBef>
              <a:spcAft>
                <a:spcPct val="0"/>
              </a:spcAft>
              <a:buClr>
                <a:srgbClr val="999999"/>
              </a:buClr>
              <a:buSzPct val="100000"/>
              <a:buFont typeface="Arial" pitchFamily="34" charset="0"/>
              <a:buChar char="•"/>
              <a:defRPr sz="1600">
                <a:solidFill>
                  <a:schemeClr val="tx1"/>
                </a:solidFill>
                <a:latin typeface="+mn-lt"/>
                <a:ea typeface="ヒラギノ角ゴ Pro W3" pitchFamily="-111" charset="-128"/>
                <a:cs typeface="ヒラギノ角ゴ Pro W3"/>
              </a:defRPr>
            </a:lvl4pPr>
            <a:lvl5pPr marL="1002991" indent="-180178" algn="l" defTabSz="803293" rtl="0" eaLnBrk="1" fontAlgn="base" hangingPunct="1">
              <a:lnSpc>
                <a:spcPct val="90000"/>
              </a:lnSpc>
              <a:spcBef>
                <a:spcPts val="201"/>
              </a:spcBef>
              <a:spcAft>
                <a:spcPct val="0"/>
              </a:spcAft>
              <a:buClr>
                <a:srgbClr val="999999"/>
              </a:buClr>
              <a:buSzPct val="100000"/>
              <a:buFont typeface="Lucida Grande" charset="0"/>
              <a:buChar char="»"/>
              <a:defRPr sz="1400">
                <a:solidFill>
                  <a:schemeClr val="tx1"/>
                </a:solidFill>
                <a:latin typeface="+mn-lt"/>
                <a:ea typeface="ヒラギノ角ゴ Pro W3" pitchFamily="-111" charset="-128"/>
                <a:cs typeface="ヒラギノ角ゴ Pro W3"/>
              </a:defRPr>
            </a:lvl5pPr>
            <a:lvl6pPr marL="2223294" indent="-150759" algn="l" defTabSz="807750" rtl="0" eaLnBrk="1" fontAlgn="base" hangingPunct="1">
              <a:lnSpc>
                <a:spcPct val="90000"/>
              </a:lnSpc>
              <a:spcBef>
                <a:spcPct val="10000"/>
              </a:spcBef>
              <a:spcAft>
                <a:spcPct val="0"/>
              </a:spcAft>
              <a:buSzPct val="100000"/>
              <a:buChar char="–"/>
              <a:defRPr sz="1300">
                <a:solidFill>
                  <a:schemeClr val="tx1"/>
                </a:solidFill>
                <a:latin typeface="Helvetica" charset="0"/>
                <a:ea typeface="+mn-ea"/>
                <a:cs typeface="+mn-cs"/>
              </a:defRPr>
            </a:lvl6pPr>
            <a:lvl7pPr marL="2680333" indent="-150759" algn="l" defTabSz="807750" rtl="0" eaLnBrk="1" fontAlgn="base" hangingPunct="1">
              <a:lnSpc>
                <a:spcPct val="90000"/>
              </a:lnSpc>
              <a:spcBef>
                <a:spcPct val="10000"/>
              </a:spcBef>
              <a:spcAft>
                <a:spcPct val="0"/>
              </a:spcAft>
              <a:buSzPct val="100000"/>
              <a:buChar char="–"/>
              <a:defRPr sz="1300">
                <a:solidFill>
                  <a:schemeClr val="tx1"/>
                </a:solidFill>
                <a:latin typeface="Helvetica" charset="0"/>
                <a:ea typeface="+mn-ea"/>
                <a:cs typeface="+mn-cs"/>
              </a:defRPr>
            </a:lvl7pPr>
            <a:lvl8pPr marL="3137372" indent="-150759" algn="l" defTabSz="807750" rtl="0" eaLnBrk="1" fontAlgn="base" hangingPunct="1">
              <a:lnSpc>
                <a:spcPct val="90000"/>
              </a:lnSpc>
              <a:spcBef>
                <a:spcPct val="10000"/>
              </a:spcBef>
              <a:spcAft>
                <a:spcPct val="0"/>
              </a:spcAft>
              <a:buSzPct val="100000"/>
              <a:buChar char="–"/>
              <a:defRPr sz="1300">
                <a:solidFill>
                  <a:schemeClr val="tx1"/>
                </a:solidFill>
                <a:latin typeface="Helvetica" charset="0"/>
                <a:ea typeface="+mn-ea"/>
                <a:cs typeface="+mn-cs"/>
              </a:defRPr>
            </a:lvl8pPr>
            <a:lvl9pPr marL="3594407" indent="-150759" algn="l" defTabSz="807750" rtl="0" eaLnBrk="1" fontAlgn="base" hangingPunct="1">
              <a:lnSpc>
                <a:spcPct val="90000"/>
              </a:lnSpc>
              <a:spcBef>
                <a:spcPct val="10000"/>
              </a:spcBef>
              <a:spcAft>
                <a:spcPct val="0"/>
              </a:spcAft>
              <a:buSzPct val="100000"/>
              <a:buChar char="–"/>
              <a:defRPr sz="1300">
                <a:solidFill>
                  <a:schemeClr val="tx1"/>
                </a:solidFill>
                <a:latin typeface="Helvetica" charset="0"/>
                <a:ea typeface="+mn-ea"/>
                <a:cs typeface="+mn-cs"/>
              </a:defRPr>
            </a:lvl9pPr>
          </a:lstStyle>
          <a:p>
            <a:pPr marL="182880" indent="0" algn="just">
              <a:buNone/>
            </a:pPr>
            <a:r>
              <a:rPr lang="en-US" altLang="zh-CN" sz="2000" i="1" kern="0" dirty="0" err="1">
                <a:solidFill>
                  <a:srgbClr val="C00000"/>
                </a:solidFill>
                <a:latin typeface="Cambria" panose="02040503050406030204" pitchFamily="18" charset="0"/>
                <a:ea typeface="Cambria" panose="02040503050406030204" pitchFamily="18" charset="0"/>
              </a:rPr>
              <a:t>I</a:t>
            </a:r>
            <a:r>
              <a:rPr lang="en-US" altLang="zh-CN" sz="2000" kern="0" baseline="-25000" dirty="0" err="1">
                <a:solidFill>
                  <a:srgbClr val="C00000"/>
                </a:solidFill>
                <a:latin typeface="Cambria" panose="02040503050406030204" pitchFamily="18" charset="0"/>
                <a:ea typeface="Cambria" panose="02040503050406030204" pitchFamily="18" charset="0"/>
              </a:rPr>
              <a:t>rel</a:t>
            </a:r>
            <a:r>
              <a:rPr lang="en-US" altLang="zh-CN" sz="2000" kern="0" baseline="-25000" dirty="0">
                <a:solidFill>
                  <a:srgbClr val="C00000"/>
                </a:solidFill>
                <a:latin typeface="Cambria" panose="02040503050406030204" pitchFamily="18" charset="0"/>
                <a:ea typeface="Cambria" panose="02040503050406030204" pitchFamily="18" charset="0"/>
              </a:rPr>
              <a:t> </a:t>
            </a:r>
            <a:r>
              <a:rPr lang="en-US" sz="2000" kern="0" dirty="0">
                <a:solidFill>
                  <a:srgbClr val="C00000"/>
                </a:solidFill>
                <a:latin typeface="Cambria" panose="02040503050406030204" pitchFamily="18" charset="0"/>
                <a:ea typeface="Cambria" panose="02040503050406030204" pitchFamily="18" charset="0"/>
              </a:rPr>
              <a:t>* 0.0131 = </a:t>
            </a:r>
            <a:r>
              <a:rPr lang="en-US" sz="2000" i="1" kern="0" dirty="0" err="1">
                <a:solidFill>
                  <a:srgbClr val="C00000"/>
                </a:solidFill>
                <a:latin typeface="Cambria" panose="02040503050406030204" pitchFamily="18" charset="0"/>
                <a:ea typeface="Cambria" panose="02040503050406030204" pitchFamily="18" charset="0"/>
              </a:rPr>
              <a:t>I</a:t>
            </a:r>
            <a:r>
              <a:rPr lang="en-US" sz="2000" kern="0" baseline="-25000" dirty="0" err="1">
                <a:solidFill>
                  <a:srgbClr val="C00000"/>
                </a:solidFill>
                <a:latin typeface="Cambria" panose="02040503050406030204" pitchFamily="18" charset="0"/>
                <a:ea typeface="Cambria" panose="02040503050406030204" pitchFamily="18" charset="0"/>
              </a:rPr>
              <a:t>abs</a:t>
            </a:r>
            <a:r>
              <a:rPr lang="en-US" sz="2000" kern="0" dirty="0">
                <a:solidFill>
                  <a:srgbClr val="C00000"/>
                </a:solidFill>
                <a:latin typeface="Cambria" panose="02040503050406030204" pitchFamily="18" charset="0"/>
                <a:ea typeface="Cambria" panose="02040503050406030204" pitchFamily="18" charset="0"/>
              </a:rPr>
              <a:t> seems true for all but two states.</a:t>
            </a:r>
          </a:p>
          <a:p>
            <a:pPr marL="182880" indent="0" algn="just">
              <a:buFont typeface="Wingdings" pitchFamily="2" charset="2"/>
              <a:buNone/>
            </a:pPr>
            <a:r>
              <a:rPr lang="en-US" altLang="zh-CN" sz="2000" kern="0" dirty="0">
                <a:solidFill>
                  <a:srgbClr val="C00000"/>
                </a:solidFill>
                <a:latin typeface="Cambria" panose="02040503050406030204" pitchFamily="18" charset="0"/>
                <a:ea typeface="Cambria" panose="02040503050406030204" pitchFamily="18" charset="0"/>
              </a:rPr>
              <a:t>8557-keV state: </a:t>
            </a:r>
            <a:r>
              <a:rPr lang="en-US" altLang="zh-CN" sz="2000" i="1" kern="0" dirty="0" err="1">
                <a:solidFill>
                  <a:srgbClr val="C00000"/>
                </a:solidFill>
                <a:latin typeface="Cambria" panose="02040503050406030204" pitchFamily="18" charset="0"/>
                <a:ea typeface="Cambria" panose="02040503050406030204" pitchFamily="18" charset="0"/>
              </a:rPr>
              <a:t>I</a:t>
            </a:r>
            <a:r>
              <a:rPr lang="en-US" altLang="zh-CN" sz="2000" kern="0" baseline="-25000" dirty="0" err="1">
                <a:solidFill>
                  <a:srgbClr val="C00000"/>
                </a:solidFill>
                <a:latin typeface="Cambria" panose="02040503050406030204" pitchFamily="18" charset="0"/>
                <a:ea typeface="Cambria" panose="02040503050406030204" pitchFamily="18" charset="0"/>
              </a:rPr>
              <a:t>rel</a:t>
            </a:r>
            <a:r>
              <a:rPr lang="en-US" altLang="zh-CN" sz="2000" kern="0" dirty="0">
                <a:solidFill>
                  <a:srgbClr val="C00000"/>
                </a:solidFill>
                <a:latin typeface="Cambria" panose="02040503050406030204" pitchFamily="18" charset="0"/>
                <a:ea typeface="Cambria" panose="02040503050406030204" pitchFamily="18" charset="0"/>
              </a:rPr>
              <a:t>(0.33+0.8)=1.13,</a:t>
            </a:r>
            <a:r>
              <a:rPr lang="zh-CN" altLang="en-US" sz="2000" kern="0" dirty="0">
                <a:solidFill>
                  <a:srgbClr val="C00000"/>
                </a:solidFill>
                <a:latin typeface="Cambria" panose="02040503050406030204" pitchFamily="18" charset="0"/>
                <a:ea typeface="Cambria" panose="02040503050406030204" pitchFamily="18" charset="0"/>
              </a:rPr>
              <a:t> </a:t>
            </a:r>
            <a:r>
              <a:rPr lang="en-US" altLang="zh-CN" sz="2000" kern="0" dirty="0">
                <a:solidFill>
                  <a:srgbClr val="C00000"/>
                </a:solidFill>
                <a:latin typeface="Cambria" panose="02040503050406030204" pitchFamily="18" charset="0"/>
                <a:ea typeface="Cambria" panose="02040503050406030204" pitchFamily="18" charset="0"/>
              </a:rPr>
              <a:t>*0.0131=0.015, </a:t>
            </a:r>
            <a:r>
              <a:rPr lang="en-US" altLang="zh-CN" sz="2000" i="1" kern="0" dirty="0" err="1">
                <a:solidFill>
                  <a:srgbClr val="C00000"/>
                </a:solidFill>
                <a:latin typeface="Cambria" panose="02040503050406030204" pitchFamily="18" charset="0"/>
                <a:ea typeface="Cambria" panose="02040503050406030204" pitchFamily="18" charset="0"/>
              </a:rPr>
              <a:t>I</a:t>
            </a:r>
            <a:r>
              <a:rPr lang="en-US" altLang="zh-CN" sz="2000" kern="0" baseline="-25000" dirty="0" err="1">
                <a:solidFill>
                  <a:srgbClr val="C00000"/>
                </a:solidFill>
                <a:latin typeface="Cambria" panose="02040503050406030204" pitchFamily="18" charset="0"/>
                <a:ea typeface="Cambria" panose="02040503050406030204" pitchFamily="18" charset="0"/>
              </a:rPr>
              <a:t>abs</a:t>
            </a:r>
            <a:r>
              <a:rPr lang="en-US" altLang="zh-CN" sz="2000" kern="0" dirty="0">
                <a:solidFill>
                  <a:srgbClr val="C00000"/>
                </a:solidFill>
                <a:latin typeface="Cambria" panose="02040503050406030204" pitchFamily="18" charset="0"/>
                <a:ea typeface="Cambria" panose="02040503050406030204" pitchFamily="18" charset="0"/>
              </a:rPr>
              <a:t> = 0.015, good.</a:t>
            </a:r>
            <a:endParaRPr lang="en-US" altLang="zh-CN" sz="2000" kern="0" baseline="-25000" dirty="0">
              <a:solidFill>
                <a:srgbClr val="C00000"/>
              </a:solidFill>
              <a:latin typeface="Cambria" panose="02040503050406030204" pitchFamily="18" charset="0"/>
              <a:ea typeface="Cambria" panose="02040503050406030204" pitchFamily="18" charset="0"/>
            </a:endParaRPr>
          </a:p>
          <a:p>
            <a:pPr marL="182880" indent="0" algn="just">
              <a:buNone/>
            </a:pPr>
            <a:r>
              <a:rPr lang="en-US" altLang="zh-CN" sz="2000" kern="0" dirty="0">
                <a:solidFill>
                  <a:srgbClr val="C00000"/>
                </a:solidFill>
                <a:latin typeface="Cambria" panose="02040503050406030204" pitchFamily="18" charset="0"/>
                <a:ea typeface="Cambria" panose="02040503050406030204" pitchFamily="18" charset="0"/>
              </a:rPr>
              <a:t>9238-keV state: </a:t>
            </a:r>
            <a:r>
              <a:rPr lang="en-US" altLang="zh-CN" sz="2000" i="1" kern="0" dirty="0" err="1">
                <a:solidFill>
                  <a:srgbClr val="C00000"/>
                </a:solidFill>
                <a:latin typeface="Cambria" panose="02040503050406030204" pitchFamily="18" charset="0"/>
                <a:ea typeface="Cambria" panose="02040503050406030204" pitchFamily="18" charset="0"/>
              </a:rPr>
              <a:t>I</a:t>
            </a:r>
            <a:r>
              <a:rPr lang="en-US" altLang="zh-CN" sz="2000" kern="0" baseline="-25000" dirty="0" err="1">
                <a:solidFill>
                  <a:srgbClr val="C00000"/>
                </a:solidFill>
                <a:latin typeface="Cambria" panose="02040503050406030204" pitchFamily="18" charset="0"/>
                <a:ea typeface="Cambria" panose="02040503050406030204" pitchFamily="18" charset="0"/>
              </a:rPr>
              <a:t>rel</a:t>
            </a:r>
            <a:r>
              <a:rPr lang="en-US" altLang="zh-CN" sz="2000" kern="0" dirty="0">
                <a:solidFill>
                  <a:srgbClr val="C00000"/>
                </a:solidFill>
                <a:latin typeface="Cambria" panose="02040503050406030204" pitchFamily="18" charset="0"/>
                <a:ea typeface="Cambria" panose="02040503050406030204" pitchFamily="18" charset="0"/>
              </a:rPr>
              <a:t>(0.38+0.8)=1.18, *0.0131=0.015, </a:t>
            </a:r>
            <a:r>
              <a:rPr lang="en-US" altLang="zh-CN" sz="2000" i="1" kern="0" dirty="0" err="1">
                <a:solidFill>
                  <a:srgbClr val="C00000"/>
                </a:solidFill>
                <a:latin typeface="Cambria" panose="02040503050406030204" pitchFamily="18" charset="0"/>
                <a:ea typeface="Cambria" panose="02040503050406030204" pitchFamily="18" charset="0"/>
              </a:rPr>
              <a:t>I</a:t>
            </a:r>
            <a:r>
              <a:rPr lang="en-US" altLang="zh-CN" sz="2000" kern="0" baseline="-25000" dirty="0" err="1">
                <a:solidFill>
                  <a:srgbClr val="C00000"/>
                </a:solidFill>
                <a:latin typeface="Cambria" panose="02040503050406030204" pitchFamily="18" charset="0"/>
                <a:ea typeface="Cambria" panose="02040503050406030204" pitchFamily="18" charset="0"/>
              </a:rPr>
              <a:t>abs</a:t>
            </a:r>
            <a:r>
              <a:rPr lang="en-US" altLang="zh-CN" sz="2000" kern="0" dirty="0">
                <a:solidFill>
                  <a:srgbClr val="C00000"/>
                </a:solidFill>
                <a:latin typeface="Cambria" panose="02040503050406030204" pitchFamily="18" charset="0"/>
                <a:ea typeface="Cambria" panose="02040503050406030204" pitchFamily="18" charset="0"/>
              </a:rPr>
              <a:t> = 0.005, ?</a:t>
            </a:r>
          </a:p>
          <a:p>
            <a:pPr marL="182880" indent="0" algn="just">
              <a:buNone/>
            </a:pPr>
            <a:r>
              <a:rPr lang="en-US" altLang="zh-CN" sz="2000" kern="0" dirty="0">
                <a:solidFill>
                  <a:srgbClr val="C00000"/>
                </a:solidFill>
                <a:latin typeface="Cambria" panose="02040503050406030204" pitchFamily="18" charset="0"/>
                <a:ea typeface="Cambria" panose="02040503050406030204" pitchFamily="18" charset="0"/>
              </a:rPr>
              <a:t>9328-keV state: </a:t>
            </a:r>
            <a:r>
              <a:rPr lang="en-US" altLang="zh-CN" sz="2000" i="1" kern="0" dirty="0" err="1">
                <a:solidFill>
                  <a:srgbClr val="C00000"/>
                </a:solidFill>
                <a:latin typeface="Cambria" panose="02040503050406030204" pitchFamily="18" charset="0"/>
                <a:ea typeface="Cambria" panose="02040503050406030204" pitchFamily="18" charset="0"/>
              </a:rPr>
              <a:t>I</a:t>
            </a:r>
            <a:r>
              <a:rPr lang="en-US" altLang="zh-CN" sz="2000" kern="0" baseline="-25000" dirty="0" err="1">
                <a:solidFill>
                  <a:srgbClr val="C00000"/>
                </a:solidFill>
                <a:latin typeface="Cambria" panose="02040503050406030204" pitchFamily="18" charset="0"/>
                <a:ea typeface="Cambria" panose="02040503050406030204" pitchFamily="18" charset="0"/>
              </a:rPr>
              <a:t>rel</a:t>
            </a:r>
            <a:r>
              <a:rPr lang="en-US" altLang="zh-CN" sz="2000" kern="0" dirty="0">
                <a:solidFill>
                  <a:srgbClr val="C00000"/>
                </a:solidFill>
                <a:latin typeface="Cambria" panose="02040503050406030204" pitchFamily="18" charset="0"/>
                <a:ea typeface="Cambria" panose="02040503050406030204" pitchFamily="18" charset="0"/>
              </a:rPr>
              <a:t>(0.31+1.0)=1.31, *0.0131=0.017, </a:t>
            </a:r>
            <a:r>
              <a:rPr lang="en-US" altLang="zh-CN" sz="2000" i="1" kern="0" dirty="0" err="1">
                <a:solidFill>
                  <a:srgbClr val="C00000"/>
                </a:solidFill>
                <a:latin typeface="Cambria" panose="02040503050406030204" pitchFamily="18" charset="0"/>
                <a:ea typeface="Cambria" panose="02040503050406030204" pitchFamily="18" charset="0"/>
              </a:rPr>
              <a:t>I</a:t>
            </a:r>
            <a:r>
              <a:rPr lang="en-US" altLang="zh-CN" sz="2000" kern="0" baseline="-25000" dirty="0" err="1">
                <a:solidFill>
                  <a:srgbClr val="C00000"/>
                </a:solidFill>
                <a:latin typeface="Cambria" panose="02040503050406030204" pitchFamily="18" charset="0"/>
                <a:ea typeface="Cambria" panose="02040503050406030204" pitchFamily="18" charset="0"/>
              </a:rPr>
              <a:t>abs</a:t>
            </a:r>
            <a:r>
              <a:rPr lang="en-US" altLang="zh-CN" sz="2000" kern="0" dirty="0">
                <a:solidFill>
                  <a:srgbClr val="C00000"/>
                </a:solidFill>
                <a:latin typeface="Cambria" panose="02040503050406030204" pitchFamily="18" charset="0"/>
                <a:ea typeface="Cambria" panose="02040503050406030204" pitchFamily="18" charset="0"/>
              </a:rPr>
              <a:t> = 0.027, ?</a:t>
            </a:r>
          </a:p>
        </p:txBody>
      </p:sp>
    </p:spTree>
    <p:extLst>
      <p:ext uri="{BB962C8B-B14F-4D97-AF65-F5344CB8AC3E}">
        <p14:creationId xmlns:p14="http://schemas.microsoft.com/office/powerpoint/2010/main" val="64051621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ACCB4A8-23AA-49BB-A5CF-9D2811F30B5A}"/>
              </a:ext>
            </a:extLst>
          </p:cNvPr>
          <p:cNvSpPr>
            <a:spLocks noGrp="1"/>
          </p:cNvSpPr>
          <p:nvPr>
            <p:ph type="title"/>
          </p:nvPr>
        </p:nvSpPr>
        <p:spPr/>
        <p:txBody>
          <a:bodyPr/>
          <a:lstStyle/>
          <a:p>
            <a:r>
              <a:rPr lang="en-US" dirty="0"/>
              <a:t>Comments </a:t>
            </a:r>
            <a:r>
              <a:rPr lang="en-US" altLang="zh-CN" dirty="0"/>
              <a:t>for Table I</a:t>
            </a:r>
            <a:endParaRPr lang="en-US" dirty="0"/>
          </a:p>
        </p:txBody>
      </p:sp>
      <p:sp>
        <p:nvSpPr>
          <p:cNvPr id="4" name="Footer Placeholder 3">
            <a:extLst>
              <a:ext uri="{FF2B5EF4-FFF2-40B4-BE49-F238E27FC236}">
                <a16:creationId xmlns:a16="http://schemas.microsoft.com/office/drawing/2014/main" id="{F4EF1C23-63AC-4A89-92E3-574277F464ED}"/>
              </a:ext>
            </a:extLst>
          </p:cNvPr>
          <p:cNvSpPr>
            <a:spLocks noGrp="1"/>
          </p:cNvSpPr>
          <p:nvPr>
            <p:ph type="ftr" sz="quarter" idx="10"/>
          </p:nvPr>
        </p:nvSpPr>
        <p:spPr/>
        <p:txBody>
          <a:bodyPr/>
          <a:lstStyle/>
          <a:p>
            <a:pPr>
              <a:defRPr/>
            </a:pPr>
            <a:r>
              <a:rPr lang="en-US"/>
              <a:t>Nuclear Data</a:t>
            </a:r>
            <a:endParaRPr lang="en-US" dirty="0"/>
          </a:p>
        </p:txBody>
      </p:sp>
      <p:sp>
        <p:nvSpPr>
          <p:cNvPr id="5" name="Slide Number Placeholder 4">
            <a:extLst>
              <a:ext uri="{FF2B5EF4-FFF2-40B4-BE49-F238E27FC236}">
                <a16:creationId xmlns:a16="http://schemas.microsoft.com/office/drawing/2014/main" id="{0CCE0106-99DD-47C3-9826-74582041391B}"/>
              </a:ext>
            </a:extLst>
          </p:cNvPr>
          <p:cNvSpPr>
            <a:spLocks noGrp="1"/>
          </p:cNvSpPr>
          <p:nvPr>
            <p:ph type="sldNum" sz="quarter" idx="11"/>
          </p:nvPr>
        </p:nvSpPr>
        <p:spPr/>
        <p:txBody>
          <a:bodyPr/>
          <a:lstStyle/>
          <a:p>
            <a:pPr>
              <a:defRPr/>
            </a:pPr>
            <a:r>
              <a:rPr lang="en-US"/>
              <a:t>, Slide </a:t>
            </a:r>
            <a:fld id="{35AD4620-7552-4207-8973-898801ED212B}" type="slidenum">
              <a:rPr lang="en-US" smtClean="0"/>
              <a:pPr>
                <a:defRPr/>
              </a:pPr>
              <a:t>29</a:t>
            </a:fld>
            <a:endParaRPr lang="en-US" dirty="0"/>
          </a:p>
        </p:txBody>
      </p:sp>
      <p:pic>
        <p:nvPicPr>
          <p:cNvPr id="9" name="Picture 8">
            <a:extLst>
              <a:ext uri="{FF2B5EF4-FFF2-40B4-BE49-F238E27FC236}">
                <a16:creationId xmlns:a16="http://schemas.microsoft.com/office/drawing/2014/main" id="{78B25829-8060-406E-9C6C-35D89CE4E0C6}"/>
              </a:ext>
            </a:extLst>
          </p:cNvPr>
          <p:cNvPicPr>
            <a:picLocks noChangeAspect="1"/>
          </p:cNvPicPr>
          <p:nvPr/>
        </p:nvPicPr>
        <p:blipFill>
          <a:blip r:embed="rId2"/>
          <a:stretch>
            <a:fillRect/>
          </a:stretch>
        </p:blipFill>
        <p:spPr>
          <a:xfrm>
            <a:off x="0" y="1054614"/>
            <a:ext cx="8321040" cy="671320"/>
          </a:xfrm>
          <a:prstGeom prst="rect">
            <a:avLst/>
          </a:prstGeom>
        </p:spPr>
      </p:pic>
      <p:pic>
        <p:nvPicPr>
          <p:cNvPr id="11" name="Picture 10">
            <a:extLst>
              <a:ext uri="{FF2B5EF4-FFF2-40B4-BE49-F238E27FC236}">
                <a16:creationId xmlns:a16="http://schemas.microsoft.com/office/drawing/2014/main" id="{354A6259-7B6B-4A24-B5DA-3FE5AE7651F1}"/>
              </a:ext>
            </a:extLst>
          </p:cNvPr>
          <p:cNvPicPr>
            <a:picLocks noChangeAspect="1"/>
          </p:cNvPicPr>
          <p:nvPr/>
        </p:nvPicPr>
        <p:blipFill>
          <a:blip r:embed="rId3"/>
          <a:stretch>
            <a:fillRect/>
          </a:stretch>
        </p:blipFill>
        <p:spPr>
          <a:xfrm>
            <a:off x="0" y="1743168"/>
            <a:ext cx="8321040" cy="654743"/>
          </a:xfrm>
          <a:prstGeom prst="rect">
            <a:avLst/>
          </a:prstGeom>
        </p:spPr>
      </p:pic>
      <p:sp>
        <p:nvSpPr>
          <p:cNvPr id="13" name="Content Placeholder 1">
            <a:extLst>
              <a:ext uri="{FF2B5EF4-FFF2-40B4-BE49-F238E27FC236}">
                <a16:creationId xmlns:a16="http://schemas.microsoft.com/office/drawing/2014/main" id="{B3D85EF1-1535-4F5A-9087-4EAA0E139C13}"/>
              </a:ext>
            </a:extLst>
          </p:cNvPr>
          <p:cNvSpPr txBox="1">
            <a:spLocks/>
          </p:cNvSpPr>
          <p:nvPr/>
        </p:nvSpPr>
        <p:spPr bwMode="auto">
          <a:xfrm>
            <a:off x="76878" y="2564503"/>
            <a:ext cx="8990922" cy="333097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180178" indent="-180178" algn="l" defTabSz="803293" rtl="0" eaLnBrk="1" fontAlgn="base" hangingPunct="1">
              <a:lnSpc>
                <a:spcPct val="90000"/>
              </a:lnSpc>
              <a:spcBef>
                <a:spcPts val="1206"/>
              </a:spcBef>
              <a:spcAft>
                <a:spcPct val="0"/>
              </a:spcAft>
              <a:buSzPct val="100000"/>
              <a:buFont typeface="Wingdings" pitchFamily="2" charset="2"/>
              <a:buChar char="§"/>
              <a:defRPr sz="2200">
                <a:solidFill>
                  <a:srgbClr val="064308"/>
                </a:solidFill>
                <a:latin typeface="Arial" charset="0"/>
                <a:ea typeface="ＭＳ Ｐゴシック" pitchFamily="-65" charset="-128"/>
                <a:cs typeface="ＭＳ Ｐゴシック" pitchFamily="-65" charset="-128"/>
              </a:defRPr>
            </a:lvl1pPr>
            <a:lvl2pPr marL="363359" indent="-151650" algn="l" defTabSz="803293" rtl="0" eaLnBrk="1" fontAlgn="base" hangingPunct="1">
              <a:lnSpc>
                <a:spcPct val="90000"/>
              </a:lnSpc>
              <a:spcBef>
                <a:spcPts val="201"/>
              </a:spcBef>
              <a:spcAft>
                <a:spcPct val="0"/>
              </a:spcAft>
              <a:buSzPct val="100000"/>
              <a:buFont typeface="Arial" pitchFamily="34" charset="0"/>
              <a:buChar char="•"/>
              <a:defRPr sz="2000">
                <a:solidFill>
                  <a:schemeClr val="tx1"/>
                </a:solidFill>
                <a:latin typeface="Arial" charset="0"/>
                <a:ea typeface="ＭＳ Ｐゴシック" charset="-128"/>
                <a:cs typeface="ＭＳ Ｐゴシック"/>
              </a:defRPr>
            </a:lvl2pPr>
            <a:lvl3pPr marL="591584" indent="-160658" algn="l" defTabSz="803293" rtl="0" eaLnBrk="1" fontAlgn="base" hangingPunct="1">
              <a:lnSpc>
                <a:spcPct val="90000"/>
              </a:lnSpc>
              <a:spcBef>
                <a:spcPts val="201"/>
              </a:spcBef>
              <a:spcAft>
                <a:spcPct val="0"/>
              </a:spcAft>
              <a:buSzPct val="100000"/>
              <a:buFont typeface="Lucida Grande" charset="0"/>
              <a:buChar char="»"/>
              <a:defRPr sz="1800">
                <a:solidFill>
                  <a:schemeClr val="tx1"/>
                </a:solidFill>
                <a:latin typeface="Arial" charset="0"/>
                <a:ea typeface="ヒラギノ角ゴ Pro W3" pitchFamily="-111" charset="-128"/>
                <a:cs typeface="ヒラギノ角ゴ Pro W3" pitchFamily="-111" charset="-128"/>
              </a:defRPr>
            </a:lvl3pPr>
            <a:lvl4pPr marL="728219" indent="-133632" algn="l" defTabSz="803293" rtl="0" eaLnBrk="1" fontAlgn="base" hangingPunct="1">
              <a:lnSpc>
                <a:spcPct val="90000"/>
              </a:lnSpc>
              <a:spcBef>
                <a:spcPts val="201"/>
              </a:spcBef>
              <a:spcAft>
                <a:spcPct val="0"/>
              </a:spcAft>
              <a:buClr>
                <a:srgbClr val="999999"/>
              </a:buClr>
              <a:buSzPct val="100000"/>
              <a:buFont typeface="Arial" pitchFamily="34" charset="0"/>
              <a:buChar char="•"/>
              <a:defRPr sz="1600">
                <a:solidFill>
                  <a:schemeClr val="tx1"/>
                </a:solidFill>
                <a:latin typeface="+mn-lt"/>
                <a:ea typeface="ヒラギノ角ゴ Pro W3" pitchFamily="-111" charset="-128"/>
                <a:cs typeface="ヒラギノ角ゴ Pro W3"/>
              </a:defRPr>
            </a:lvl4pPr>
            <a:lvl5pPr marL="1002991" indent="-180178" algn="l" defTabSz="803293" rtl="0" eaLnBrk="1" fontAlgn="base" hangingPunct="1">
              <a:lnSpc>
                <a:spcPct val="90000"/>
              </a:lnSpc>
              <a:spcBef>
                <a:spcPts val="201"/>
              </a:spcBef>
              <a:spcAft>
                <a:spcPct val="0"/>
              </a:spcAft>
              <a:buClr>
                <a:srgbClr val="999999"/>
              </a:buClr>
              <a:buSzPct val="100000"/>
              <a:buFont typeface="Lucida Grande" charset="0"/>
              <a:buChar char="»"/>
              <a:defRPr sz="1400">
                <a:solidFill>
                  <a:schemeClr val="tx1"/>
                </a:solidFill>
                <a:latin typeface="+mn-lt"/>
                <a:ea typeface="ヒラギノ角ゴ Pro W3" pitchFamily="-111" charset="-128"/>
                <a:cs typeface="ヒラギノ角ゴ Pro W3"/>
              </a:defRPr>
            </a:lvl5pPr>
            <a:lvl6pPr marL="2223294" indent="-150759" algn="l" defTabSz="807750" rtl="0" eaLnBrk="1" fontAlgn="base" hangingPunct="1">
              <a:lnSpc>
                <a:spcPct val="90000"/>
              </a:lnSpc>
              <a:spcBef>
                <a:spcPct val="10000"/>
              </a:spcBef>
              <a:spcAft>
                <a:spcPct val="0"/>
              </a:spcAft>
              <a:buSzPct val="100000"/>
              <a:buChar char="–"/>
              <a:defRPr sz="1300">
                <a:solidFill>
                  <a:schemeClr val="tx1"/>
                </a:solidFill>
                <a:latin typeface="Helvetica" charset="0"/>
                <a:ea typeface="+mn-ea"/>
                <a:cs typeface="+mn-cs"/>
              </a:defRPr>
            </a:lvl6pPr>
            <a:lvl7pPr marL="2680333" indent="-150759" algn="l" defTabSz="807750" rtl="0" eaLnBrk="1" fontAlgn="base" hangingPunct="1">
              <a:lnSpc>
                <a:spcPct val="90000"/>
              </a:lnSpc>
              <a:spcBef>
                <a:spcPct val="10000"/>
              </a:spcBef>
              <a:spcAft>
                <a:spcPct val="0"/>
              </a:spcAft>
              <a:buSzPct val="100000"/>
              <a:buChar char="–"/>
              <a:defRPr sz="1300">
                <a:solidFill>
                  <a:schemeClr val="tx1"/>
                </a:solidFill>
                <a:latin typeface="Helvetica" charset="0"/>
                <a:ea typeface="+mn-ea"/>
                <a:cs typeface="+mn-cs"/>
              </a:defRPr>
            </a:lvl7pPr>
            <a:lvl8pPr marL="3137372" indent="-150759" algn="l" defTabSz="807750" rtl="0" eaLnBrk="1" fontAlgn="base" hangingPunct="1">
              <a:lnSpc>
                <a:spcPct val="90000"/>
              </a:lnSpc>
              <a:spcBef>
                <a:spcPct val="10000"/>
              </a:spcBef>
              <a:spcAft>
                <a:spcPct val="0"/>
              </a:spcAft>
              <a:buSzPct val="100000"/>
              <a:buChar char="–"/>
              <a:defRPr sz="1300">
                <a:solidFill>
                  <a:schemeClr val="tx1"/>
                </a:solidFill>
                <a:latin typeface="Helvetica" charset="0"/>
                <a:ea typeface="+mn-ea"/>
                <a:cs typeface="+mn-cs"/>
              </a:defRPr>
            </a:lvl8pPr>
            <a:lvl9pPr marL="3594407" indent="-150759" algn="l" defTabSz="807750" rtl="0" eaLnBrk="1" fontAlgn="base" hangingPunct="1">
              <a:lnSpc>
                <a:spcPct val="90000"/>
              </a:lnSpc>
              <a:spcBef>
                <a:spcPct val="10000"/>
              </a:spcBef>
              <a:spcAft>
                <a:spcPct val="0"/>
              </a:spcAft>
              <a:buSzPct val="100000"/>
              <a:buChar char="–"/>
              <a:defRPr sz="1300">
                <a:solidFill>
                  <a:schemeClr val="tx1"/>
                </a:solidFill>
                <a:latin typeface="Helvetica" charset="0"/>
                <a:ea typeface="+mn-ea"/>
                <a:cs typeface="+mn-cs"/>
              </a:defRPr>
            </a:lvl9pPr>
          </a:lstStyle>
          <a:p>
            <a:pPr marL="182880" indent="0" algn="just">
              <a:buNone/>
            </a:pPr>
            <a:r>
              <a:rPr lang="en-US" altLang="zh-CN" sz="2000" kern="0" dirty="0">
                <a:solidFill>
                  <a:srgbClr val="C00000"/>
                </a:solidFill>
                <a:latin typeface="Cambria" panose="02040503050406030204" pitchFamily="18" charset="0"/>
                <a:ea typeface="Cambria" panose="02040503050406030204" pitchFamily="18" charset="0"/>
              </a:rPr>
              <a:t>  From </a:t>
            </a:r>
            <a:r>
              <a:rPr lang="en-US" altLang="zh-CN" sz="2000" i="1" kern="0" dirty="0">
                <a:solidFill>
                  <a:srgbClr val="C00000"/>
                </a:solidFill>
                <a:latin typeface="Cambria" panose="02040503050406030204" pitchFamily="18" charset="0"/>
                <a:ea typeface="Cambria" panose="02040503050406030204" pitchFamily="18" charset="0"/>
              </a:rPr>
              <a:t>E</a:t>
            </a:r>
            <a:r>
              <a:rPr lang="en-US" altLang="zh-CN" sz="2000" i="1" kern="0" baseline="-25000" dirty="0">
                <a:solidFill>
                  <a:srgbClr val="C00000"/>
                </a:solidFill>
                <a:latin typeface="Cambria" panose="02040503050406030204" pitchFamily="18" charset="0"/>
                <a:ea typeface="Cambria" panose="02040503050406030204" pitchFamily="18" charset="0"/>
              </a:rPr>
              <a:t>p </a:t>
            </a:r>
            <a:r>
              <a:rPr lang="en-US" altLang="zh-CN" sz="2000" kern="0" dirty="0">
                <a:solidFill>
                  <a:srgbClr val="C00000"/>
                </a:solidFill>
                <a:latin typeface="Cambria" panose="02040503050406030204" pitchFamily="18" charset="0"/>
                <a:ea typeface="Cambria" panose="02040503050406030204" pitchFamily="18" charset="0"/>
              </a:rPr>
              <a:t>= 973(3) keV, we get </a:t>
            </a:r>
            <a:r>
              <a:rPr lang="en-US" altLang="zh-CN" sz="2000" i="1" kern="0" dirty="0">
                <a:solidFill>
                  <a:srgbClr val="C00000"/>
                </a:solidFill>
                <a:latin typeface="Cambria" panose="02040503050406030204" pitchFamily="18" charset="0"/>
                <a:ea typeface="Cambria" panose="02040503050406030204" pitchFamily="18" charset="0"/>
              </a:rPr>
              <a:t>E</a:t>
            </a:r>
            <a:r>
              <a:rPr lang="en-US" altLang="zh-CN" sz="2000" i="1" kern="0" baseline="-25000" dirty="0">
                <a:solidFill>
                  <a:srgbClr val="C00000"/>
                </a:solidFill>
                <a:latin typeface="Cambria" panose="02040503050406030204" pitchFamily="18" charset="0"/>
                <a:ea typeface="Cambria" panose="02040503050406030204" pitchFamily="18" charset="0"/>
              </a:rPr>
              <a:t>x </a:t>
            </a:r>
            <a:r>
              <a:rPr lang="en-US" altLang="zh-CN" sz="2000" kern="0" dirty="0">
                <a:solidFill>
                  <a:srgbClr val="C00000"/>
                </a:solidFill>
                <a:latin typeface="Cambria" panose="02040503050406030204" pitchFamily="18" charset="0"/>
                <a:ea typeface="Cambria" panose="02040503050406030204" pitchFamily="18" charset="0"/>
              </a:rPr>
              <a:t>= 8558(3) keV</a:t>
            </a:r>
          </a:p>
          <a:p>
            <a:pPr marL="182880" indent="0" algn="just">
              <a:buNone/>
            </a:pPr>
            <a:r>
              <a:rPr lang="en-US" altLang="zh-CN" sz="2000" kern="0" dirty="0">
                <a:solidFill>
                  <a:srgbClr val="C00000"/>
                </a:solidFill>
                <a:latin typeface="Cambria" panose="02040503050406030204" pitchFamily="18" charset="0"/>
                <a:ea typeface="Cambria" panose="02040503050406030204" pitchFamily="18" charset="0"/>
              </a:rPr>
              <a:t>From </a:t>
            </a:r>
            <a:r>
              <a:rPr lang="en-US" altLang="zh-CN" sz="2000" i="1" kern="0" dirty="0">
                <a:solidFill>
                  <a:srgbClr val="C00000"/>
                </a:solidFill>
                <a:latin typeface="Cambria" panose="02040503050406030204" pitchFamily="18" charset="0"/>
                <a:ea typeface="Cambria" panose="02040503050406030204" pitchFamily="18" charset="0"/>
              </a:rPr>
              <a:t>E</a:t>
            </a:r>
            <a:r>
              <a:rPr lang="en-US" altLang="zh-CN" sz="2000" i="1" kern="0" baseline="-25000" dirty="0">
                <a:solidFill>
                  <a:srgbClr val="C00000"/>
                </a:solidFill>
                <a:latin typeface="Cambria" panose="02040503050406030204" pitchFamily="18" charset="0"/>
                <a:ea typeface="Cambria" panose="02040503050406030204" pitchFamily="18" charset="0"/>
              </a:rPr>
              <a:t>p </a:t>
            </a:r>
            <a:r>
              <a:rPr lang="en-US" altLang="zh-CN" sz="2000" kern="0" dirty="0">
                <a:solidFill>
                  <a:srgbClr val="C00000"/>
                </a:solidFill>
                <a:latin typeface="Cambria" panose="02040503050406030204" pitchFamily="18" charset="0"/>
                <a:ea typeface="Cambria" panose="02040503050406030204" pitchFamily="18" charset="0"/>
              </a:rPr>
              <a:t>= 1715(4) keV, we get </a:t>
            </a:r>
            <a:r>
              <a:rPr lang="en-US" altLang="zh-CN" sz="2000" i="1" kern="0" dirty="0">
                <a:solidFill>
                  <a:srgbClr val="C00000"/>
                </a:solidFill>
                <a:latin typeface="Cambria" panose="02040503050406030204" pitchFamily="18" charset="0"/>
                <a:ea typeface="Cambria" panose="02040503050406030204" pitchFamily="18" charset="0"/>
              </a:rPr>
              <a:t>E</a:t>
            </a:r>
            <a:r>
              <a:rPr lang="en-US" altLang="zh-CN" sz="2000" i="1" kern="0" baseline="-25000" dirty="0">
                <a:solidFill>
                  <a:srgbClr val="C00000"/>
                </a:solidFill>
                <a:latin typeface="Cambria" panose="02040503050406030204" pitchFamily="18" charset="0"/>
                <a:ea typeface="Cambria" panose="02040503050406030204" pitchFamily="18" charset="0"/>
              </a:rPr>
              <a:t>x </a:t>
            </a:r>
            <a:r>
              <a:rPr lang="en-US" altLang="zh-CN" sz="2000" kern="0" dirty="0">
                <a:solidFill>
                  <a:srgbClr val="C00000"/>
                </a:solidFill>
                <a:latin typeface="Cambria" panose="02040503050406030204" pitchFamily="18" charset="0"/>
                <a:ea typeface="Cambria" panose="02040503050406030204" pitchFamily="18" charset="0"/>
              </a:rPr>
              <a:t>= 8554(4) keV</a:t>
            </a:r>
          </a:p>
          <a:p>
            <a:pPr marL="182880" indent="0" algn="just">
              <a:buNone/>
            </a:pPr>
            <a:r>
              <a:rPr lang="en-US" altLang="zh-CN" sz="2000" kern="0" dirty="0">
                <a:solidFill>
                  <a:srgbClr val="C00000"/>
                </a:solidFill>
                <a:latin typeface="Cambria" panose="02040503050406030204" pitchFamily="18" charset="0"/>
                <a:ea typeface="Cambria" panose="02040503050406030204" pitchFamily="18" charset="0"/>
              </a:rPr>
              <a:t>Standard weighted average calculation gives </a:t>
            </a:r>
            <a:r>
              <a:rPr lang="en-US" altLang="zh-CN" sz="2000" i="1" kern="0" dirty="0">
                <a:solidFill>
                  <a:srgbClr val="C00000"/>
                </a:solidFill>
                <a:latin typeface="Cambria" panose="02040503050406030204" pitchFamily="18" charset="0"/>
                <a:ea typeface="Cambria" panose="02040503050406030204" pitchFamily="18" charset="0"/>
              </a:rPr>
              <a:t>E</a:t>
            </a:r>
            <a:r>
              <a:rPr lang="en-US" altLang="zh-CN" sz="2000" i="1" kern="0" baseline="-25000" dirty="0">
                <a:solidFill>
                  <a:srgbClr val="C00000"/>
                </a:solidFill>
                <a:latin typeface="Cambria" panose="02040503050406030204" pitchFamily="18" charset="0"/>
                <a:ea typeface="Cambria" panose="02040503050406030204" pitchFamily="18" charset="0"/>
              </a:rPr>
              <a:t>x </a:t>
            </a:r>
            <a:r>
              <a:rPr lang="en-US" altLang="zh-CN" sz="2000" kern="0" dirty="0">
                <a:solidFill>
                  <a:srgbClr val="C00000"/>
                </a:solidFill>
                <a:latin typeface="Cambria" panose="02040503050406030204" pitchFamily="18" charset="0"/>
                <a:ea typeface="Cambria" panose="02040503050406030204" pitchFamily="18" charset="0"/>
              </a:rPr>
              <a:t>= 8557(2) keV.</a:t>
            </a:r>
          </a:p>
          <a:p>
            <a:pPr marL="182880" indent="0" algn="just">
              <a:buNone/>
            </a:pPr>
            <a:r>
              <a:rPr lang="en-US" altLang="zh-CN" sz="2000" kern="0" dirty="0">
                <a:solidFill>
                  <a:srgbClr val="C00000"/>
                </a:solidFill>
                <a:latin typeface="Cambria" panose="02040503050406030204" pitchFamily="18" charset="0"/>
                <a:ea typeface="Cambria" panose="02040503050406030204" pitchFamily="18" charset="0"/>
              </a:rPr>
              <a:t>If the (3) and (4) are statistical uncertainties, obtaining a (2) for </a:t>
            </a:r>
            <a:r>
              <a:rPr lang="en-US" altLang="zh-CN" sz="2000" i="1" kern="0" dirty="0">
                <a:solidFill>
                  <a:srgbClr val="C00000"/>
                </a:solidFill>
                <a:latin typeface="Cambria" panose="02040503050406030204" pitchFamily="18" charset="0"/>
                <a:ea typeface="Cambria" panose="02040503050406030204" pitchFamily="18" charset="0"/>
              </a:rPr>
              <a:t>E</a:t>
            </a:r>
            <a:r>
              <a:rPr lang="en-US" altLang="zh-CN" sz="2000" i="1" kern="0" baseline="-25000" dirty="0">
                <a:solidFill>
                  <a:srgbClr val="C00000"/>
                </a:solidFill>
                <a:latin typeface="Cambria" panose="02040503050406030204" pitchFamily="18" charset="0"/>
                <a:ea typeface="Cambria" panose="02040503050406030204" pitchFamily="18" charset="0"/>
              </a:rPr>
              <a:t>x</a:t>
            </a:r>
            <a:r>
              <a:rPr lang="en-US" altLang="zh-CN" sz="2000" kern="0" dirty="0">
                <a:solidFill>
                  <a:srgbClr val="C00000"/>
                </a:solidFill>
                <a:latin typeface="Cambria" panose="02040503050406030204" pitchFamily="18" charset="0"/>
                <a:ea typeface="Cambria" panose="02040503050406030204" pitchFamily="18" charset="0"/>
              </a:rPr>
              <a:t> makes sense.</a:t>
            </a:r>
          </a:p>
          <a:p>
            <a:pPr marL="182880" indent="0" algn="just">
              <a:buNone/>
            </a:pPr>
            <a:r>
              <a:rPr lang="en-US" altLang="zh-CN" sz="2000" kern="0" dirty="0">
                <a:solidFill>
                  <a:srgbClr val="C00000"/>
                </a:solidFill>
                <a:latin typeface="Cambria" panose="02040503050406030204" pitchFamily="18" charset="0"/>
                <a:ea typeface="Cambria" panose="02040503050406030204" pitchFamily="18" charset="0"/>
              </a:rPr>
              <a:t>However, the uncertainties of </a:t>
            </a:r>
            <a:r>
              <a:rPr lang="en-US" altLang="zh-CN" sz="2000" i="1" kern="0" dirty="0">
                <a:solidFill>
                  <a:srgbClr val="C00000"/>
                </a:solidFill>
                <a:latin typeface="Cambria" panose="02040503050406030204" pitchFamily="18" charset="0"/>
                <a:ea typeface="Cambria" panose="02040503050406030204" pitchFamily="18" charset="0"/>
              </a:rPr>
              <a:t>E</a:t>
            </a:r>
            <a:r>
              <a:rPr lang="en-US" altLang="zh-CN" sz="2000" i="1" kern="0" baseline="-25000" dirty="0">
                <a:solidFill>
                  <a:srgbClr val="C00000"/>
                </a:solidFill>
                <a:latin typeface="Cambria" panose="02040503050406030204" pitchFamily="18" charset="0"/>
                <a:ea typeface="Cambria" panose="02040503050406030204" pitchFamily="18" charset="0"/>
              </a:rPr>
              <a:t>p</a:t>
            </a:r>
            <a:r>
              <a:rPr lang="en-US" altLang="zh-CN" sz="2000" kern="0" dirty="0">
                <a:solidFill>
                  <a:srgbClr val="C00000"/>
                </a:solidFill>
                <a:latin typeface="Cambria" panose="02040503050406030204" pitchFamily="18" charset="0"/>
                <a:ea typeface="Cambria" panose="02040503050406030204" pitchFamily="18" charset="0"/>
              </a:rPr>
              <a:t> in this case are primarily systematic uncertainties.</a:t>
            </a:r>
          </a:p>
          <a:p>
            <a:pPr marL="182880" indent="0" algn="just">
              <a:buNone/>
            </a:pPr>
            <a:r>
              <a:rPr lang="en-US" altLang="zh-CN" sz="2000" kern="0" dirty="0">
                <a:solidFill>
                  <a:srgbClr val="C00000"/>
                </a:solidFill>
                <a:latin typeface="Cambria" panose="02040503050406030204" pitchFamily="18" charset="0"/>
                <a:ea typeface="Cambria" panose="02040503050406030204" pitchFamily="18" charset="0"/>
              </a:rPr>
              <a:t>Therefore, the uncertainty of </a:t>
            </a:r>
            <a:r>
              <a:rPr lang="en-US" altLang="zh-CN" sz="2000" i="1" kern="0" dirty="0">
                <a:solidFill>
                  <a:srgbClr val="C00000"/>
                </a:solidFill>
                <a:latin typeface="Cambria" panose="02040503050406030204" pitchFamily="18" charset="0"/>
                <a:ea typeface="Cambria" panose="02040503050406030204" pitchFamily="18" charset="0"/>
              </a:rPr>
              <a:t>E</a:t>
            </a:r>
            <a:r>
              <a:rPr lang="en-US" altLang="zh-CN" sz="2000" i="1" kern="0" baseline="-25000" dirty="0">
                <a:solidFill>
                  <a:srgbClr val="C00000"/>
                </a:solidFill>
                <a:latin typeface="Cambria" panose="02040503050406030204" pitchFamily="18" charset="0"/>
                <a:ea typeface="Cambria" panose="02040503050406030204" pitchFamily="18" charset="0"/>
              </a:rPr>
              <a:t>x  </a:t>
            </a:r>
            <a:r>
              <a:rPr lang="en-US" altLang="zh-CN" sz="2000" kern="0" dirty="0">
                <a:solidFill>
                  <a:srgbClr val="C00000"/>
                </a:solidFill>
                <a:latin typeface="Cambria" panose="02040503050406030204" pitchFamily="18" charset="0"/>
                <a:ea typeface="Cambria" panose="02040503050406030204" pitchFamily="18" charset="0"/>
              </a:rPr>
              <a:t>cannot be reduced during weighted average.</a:t>
            </a:r>
          </a:p>
          <a:p>
            <a:pPr marL="182880" indent="0" algn="just">
              <a:buNone/>
            </a:pPr>
            <a:r>
              <a:rPr lang="en-US" altLang="zh-CN" sz="2000" kern="0" dirty="0">
                <a:solidFill>
                  <a:srgbClr val="C00000"/>
                </a:solidFill>
                <a:latin typeface="Cambria" panose="02040503050406030204" pitchFamily="18" charset="0"/>
                <a:ea typeface="Cambria" panose="02040503050406030204" pitchFamily="18" charset="0"/>
              </a:rPr>
              <a:t>Hence, </a:t>
            </a:r>
            <a:r>
              <a:rPr lang="en-US" altLang="zh-CN" sz="2000" i="1" kern="0" dirty="0">
                <a:solidFill>
                  <a:srgbClr val="C00000"/>
                </a:solidFill>
                <a:latin typeface="Cambria" panose="02040503050406030204" pitchFamily="18" charset="0"/>
                <a:ea typeface="Cambria" panose="02040503050406030204" pitchFamily="18" charset="0"/>
              </a:rPr>
              <a:t>E</a:t>
            </a:r>
            <a:r>
              <a:rPr lang="en-US" altLang="zh-CN" sz="2000" i="1" kern="0" baseline="-25000" dirty="0">
                <a:solidFill>
                  <a:srgbClr val="C00000"/>
                </a:solidFill>
                <a:latin typeface="Cambria" panose="02040503050406030204" pitchFamily="18" charset="0"/>
                <a:ea typeface="Cambria" panose="02040503050406030204" pitchFamily="18" charset="0"/>
              </a:rPr>
              <a:t>x </a:t>
            </a:r>
            <a:r>
              <a:rPr lang="en-US" altLang="zh-CN" sz="2000" kern="0" dirty="0">
                <a:solidFill>
                  <a:srgbClr val="C00000"/>
                </a:solidFill>
                <a:latin typeface="Cambria" panose="02040503050406030204" pitchFamily="18" charset="0"/>
                <a:ea typeface="Cambria" panose="02040503050406030204" pitchFamily="18" charset="0"/>
              </a:rPr>
              <a:t>= 8557(3) keV, the final uncertainty adopts the more precise </a:t>
            </a:r>
            <a:r>
              <a:rPr lang="en-US" altLang="zh-CN" sz="2000" i="1" kern="0" dirty="0">
                <a:solidFill>
                  <a:srgbClr val="C00000"/>
                </a:solidFill>
                <a:latin typeface="Cambria" panose="02040503050406030204" pitchFamily="18" charset="0"/>
                <a:ea typeface="Cambria" panose="02040503050406030204" pitchFamily="18" charset="0"/>
              </a:rPr>
              <a:t>E</a:t>
            </a:r>
            <a:r>
              <a:rPr lang="en-US" altLang="zh-CN" sz="2000" i="1" kern="0" baseline="-25000" dirty="0">
                <a:solidFill>
                  <a:srgbClr val="C00000"/>
                </a:solidFill>
                <a:latin typeface="Cambria" panose="02040503050406030204" pitchFamily="18" charset="0"/>
                <a:ea typeface="Cambria" panose="02040503050406030204" pitchFamily="18" charset="0"/>
              </a:rPr>
              <a:t>p</a:t>
            </a:r>
            <a:r>
              <a:rPr lang="en-US" altLang="zh-CN" sz="2000" kern="0" dirty="0">
                <a:solidFill>
                  <a:srgbClr val="C00000"/>
                </a:solidFill>
                <a:latin typeface="Cambria" panose="02040503050406030204" pitchFamily="18" charset="0"/>
                <a:ea typeface="Cambria" panose="02040503050406030204" pitchFamily="18" charset="0"/>
              </a:rPr>
              <a:t>.</a:t>
            </a:r>
          </a:p>
        </p:txBody>
      </p:sp>
    </p:spTree>
    <p:extLst>
      <p:ext uri="{BB962C8B-B14F-4D97-AF65-F5344CB8AC3E}">
        <p14:creationId xmlns:p14="http://schemas.microsoft.com/office/powerpoint/2010/main" val="32283308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BCFF63B-543E-4D03-B1BC-A0EA19573365}"/>
              </a:ext>
            </a:extLst>
          </p:cNvPr>
          <p:cNvSpPr>
            <a:spLocks noGrp="1"/>
          </p:cNvSpPr>
          <p:nvPr>
            <p:ph idx="1"/>
          </p:nvPr>
        </p:nvSpPr>
        <p:spPr/>
        <p:txBody>
          <a:bodyPr/>
          <a:lstStyle/>
          <a:p>
            <a:r>
              <a:rPr lang="en-US" altLang="zh-CN" dirty="0"/>
              <a:t>ENSDF </a:t>
            </a:r>
            <a:r>
              <a:rPr lang="en-US" altLang="zh-CN" baseline="30000" dirty="0"/>
              <a:t>23</a:t>
            </a:r>
            <a:r>
              <a:rPr lang="en-US" altLang="zh-CN" dirty="0"/>
              <a:t>Mg level energy </a:t>
            </a:r>
            <a:r>
              <a:rPr lang="zh-CN" altLang="en-US" dirty="0"/>
              <a:t>→ </a:t>
            </a:r>
            <a:r>
              <a:rPr lang="en-US" altLang="zh-CN" i="1" dirty="0"/>
              <a:t>γ</a:t>
            </a:r>
            <a:r>
              <a:rPr lang="en-US" altLang="zh-CN" dirty="0"/>
              <a:t> energy for energy calibration.</a:t>
            </a:r>
          </a:p>
          <a:p>
            <a:r>
              <a:rPr lang="en-US" dirty="0"/>
              <a:t>Geant4 simulation for relative </a:t>
            </a:r>
            <a:r>
              <a:rPr lang="en-US" altLang="zh-CN" i="1" dirty="0"/>
              <a:t>γ</a:t>
            </a:r>
            <a:r>
              <a:rPr lang="en-US" altLang="zh-CN" dirty="0"/>
              <a:t> efficiency and 455 </a:t>
            </a:r>
            <a:r>
              <a:rPr lang="en-US" altLang="zh-CN" i="1" dirty="0"/>
              <a:t>γγ</a:t>
            </a:r>
            <a:r>
              <a:rPr lang="en-US" altLang="zh-CN" dirty="0"/>
              <a:t>-coincidence for absolute </a:t>
            </a:r>
            <a:r>
              <a:rPr lang="en-US" altLang="zh-CN" i="1" dirty="0"/>
              <a:t>γ</a:t>
            </a:r>
            <a:r>
              <a:rPr lang="en-US" altLang="zh-CN" dirty="0"/>
              <a:t> efficiency.</a:t>
            </a:r>
            <a:endParaRPr lang="en-US" dirty="0"/>
          </a:p>
        </p:txBody>
      </p:sp>
      <p:sp>
        <p:nvSpPr>
          <p:cNvPr id="3" name="Title 2">
            <a:extLst>
              <a:ext uri="{FF2B5EF4-FFF2-40B4-BE49-F238E27FC236}">
                <a16:creationId xmlns:a16="http://schemas.microsoft.com/office/drawing/2014/main" id="{D71C34DB-DED2-4747-9D86-C9C931B88754}"/>
              </a:ext>
            </a:extLst>
          </p:cNvPr>
          <p:cNvSpPr>
            <a:spLocks noGrp="1"/>
          </p:cNvSpPr>
          <p:nvPr>
            <p:ph type="title"/>
          </p:nvPr>
        </p:nvSpPr>
        <p:spPr/>
        <p:txBody>
          <a:bodyPr/>
          <a:lstStyle/>
          <a:p>
            <a:r>
              <a:rPr lang="en-US" dirty="0"/>
              <a:t>Calibration &amp; Normalization</a:t>
            </a:r>
          </a:p>
        </p:txBody>
      </p:sp>
      <p:sp>
        <p:nvSpPr>
          <p:cNvPr id="4" name="Footer Placeholder 3">
            <a:extLst>
              <a:ext uri="{FF2B5EF4-FFF2-40B4-BE49-F238E27FC236}">
                <a16:creationId xmlns:a16="http://schemas.microsoft.com/office/drawing/2014/main" id="{D07E2E97-C01D-478F-BBDA-9568C95201F4}"/>
              </a:ext>
            </a:extLst>
          </p:cNvPr>
          <p:cNvSpPr>
            <a:spLocks noGrp="1"/>
          </p:cNvSpPr>
          <p:nvPr>
            <p:ph type="ftr" sz="quarter" idx="10"/>
          </p:nvPr>
        </p:nvSpPr>
        <p:spPr/>
        <p:txBody>
          <a:bodyPr/>
          <a:lstStyle/>
          <a:p>
            <a:pPr>
              <a:defRPr/>
            </a:pPr>
            <a:r>
              <a:rPr lang="en-US"/>
              <a:t>Nuclear Data</a:t>
            </a:r>
            <a:endParaRPr lang="en-US" dirty="0"/>
          </a:p>
        </p:txBody>
      </p:sp>
      <p:sp>
        <p:nvSpPr>
          <p:cNvPr id="5" name="Slide Number Placeholder 4">
            <a:extLst>
              <a:ext uri="{FF2B5EF4-FFF2-40B4-BE49-F238E27FC236}">
                <a16:creationId xmlns:a16="http://schemas.microsoft.com/office/drawing/2014/main" id="{67F5F40A-2B60-4163-8C43-8CEF6EF15BD3}"/>
              </a:ext>
            </a:extLst>
          </p:cNvPr>
          <p:cNvSpPr>
            <a:spLocks noGrp="1"/>
          </p:cNvSpPr>
          <p:nvPr>
            <p:ph type="sldNum" sz="quarter" idx="11"/>
          </p:nvPr>
        </p:nvSpPr>
        <p:spPr/>
        <p:txBody>
          <a:bodyPr/>
          <a:lstStyle/>
          <a:p>
            <a:pPr>
              <a:defRPr/>
            </a:pPr>
            <a:r>
              <a:rPr lang="en-US"/>
              <a:t>, Slide </a:t>
            </a:r>
            <a:fld id="{35AD4620-7552-4207-8973-898801ED212B}" type="slidenum">
              <a:rPr lang="en-US" smtClean="0"/>
              <a:pPr>
                <a:defRPr/>
              </a:pPr>
              <a:t>3</a:t>
            </a:fld>
            <a:endParaRPr lang="en-US" dirty="0"/>
          </a:p>
        </p:txBody>
      </p:sp>
    </p:spTree>
    <p:extLst>
      <p:ext uri="{BB962C8B-B14F-4D97-AF65-F5344CB8AC3E}">
        <p14:creationId xmlns:p14="http://schemas.microsoft.com/office/powerpoint/2010/main" val="250021359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667EE71-0428-47F5-8788-FC1419BF3025}"/>
              </a:ext>
            </a:extLst>
          </p:cNvPr>
          <p:cNvSpPr>
            <a:spLocks noGrp="1"/>
          </p:cNvSpPr>
          <p:nvPr>
            <p:ph idx="1"/>
          </p:nvPr>
        </p:nvSpPr>
        <p:spPr>
          <a:xfrm>
            <a:off x="76539" y="670065"/>
            <a:ext cx="8990922" cy="5646520"/>
          </a:xfrm>
        </p:spPr>
        <p:txBody>
          <a:bodyPr/>
          <a:lstStyle/>
          <a:p>
            <a:pPr marL="0" marR="0" indent="0">
              <a:spcBef>
                <a:spcPts val="0"/>
              </a:spcBef>
              <a:spcAft>
                <a:spcPts val="0"/>
              </a:spcAft>
              <a:buNone/>
            </a:pPr>
            <a:r>
              <a:rPr lang="en-US" sz="1400" dirty="0">
                <a:effectLst/>
                <a:latin typeface="Calibri" panose="020F0502020204030204" pitchFamily="34" charset="0"/>
                <a:ea typeface="等线" panose="02010600030101010101" pitchFamily="2" charset="-122"/>
              </a:rPr>
              <a:t>I trust how you obtained each proton energy uncertainty. It's just that we try to avoid underestimating uncertainties.</a:t>
            </a:r>
          </a:p>
          <a:p>
            <a:pPr marL="0" marR="0" indent="0">
              <a:spcBef>
                <a:spcPts val="0"/>
              </a:spcBef>
              <a:spcAft>
                <a:spcPts val="0"/>
              </a:spcAft>
              <a:buNone/>
            </a:pPr>
            <a:r>
              <a:rPr lang="en-US" sz="1400" dirty="0">
                <a:effectLst/>
                <a:latin typeface="Calibri" panose="020F0502020204030204" pitchFamily="34" charset="0"/>
                <a:ea typeface="等线" panose="02010600030101010101" pitchFamily="2" charset="-122"/>
              </a:rPr>
              <a:t>Chris always has a pretty good understanding of how to propagate uncertainties reasonably, at least conservatively if it becomes too challenging.</a:t>
            </a:r>
          </a:p>
          <a:p>
            <a:pPr marL="0" marR="0" indent="0">
              <a:spcBef>
                <a:spcPts val="0"/>
              </a:spcBef>
              <a:spcAft>
                <a:spcPts val="0"/>
              </a:spcAft>
              <a:buNone/>
            </a:pPr>
            <a:r>
              <a:rPr lang="en-US" sz="1400" dirty="0">
                <a:effectLst/>
                <a:latin typeface="Calibri" panose="020F0502020204030204" pitchFamily="34" charset="0"/>
                <a:ea typeface="等线" panose="02010600030101010101" pitchFamily="2" charset="-122"/>
              </a:rPr>
              <a:t> </a:t>
            </a:r>
          </a:p>
          <a:p>
            <a:pPr marL="0" marR="0" indent="0">
              <a:spcBef>
                <a:spcPts val="0"/>
              </a:spcBef>
              <a:spcAft>
                <a:spcPts val="0"/>
              </a:spcAft>
              <a:buNone/>
            </a:pPr>
            <a:r>
              <a:rPr lang="en-US" sz="1400" dirty="0">
                <a:effectLst/>
                <a:latin typeface="Calibri" panose="020F0502020204030204" pitchFamily="34" charset="0"/>
                <a:ea typeface="等线" panose="02010600030101010101" pitchFamily="2" charset="-122"/>
              </a:rPr>
              <a:t>Two general guidelines:</a:t>
            </a:r>
          </a:p>
          <a:p>
            <a:pPr marL="0" marR="0" indent="0">
              <a:spcBef>
                <a:spcPts val="0"/>
              </a:spcBef>
              <a:spcAft>
                <a:spcPts val="0"/>
              </a:spcAft>
              <a:buNone/>
            </a:pPr>
            <a:r>
              <a:rPr lang="en-US" sz="1400" dirty="0">
                <a:effectLst/>
                <a:latin typeface="Calibri" panose="020F0502020204030204" pitchFamily="34" charset="0"/>
                <a:ea typeface="等线" panose="02010600030101010101" pitchFamily="2" charset="-122"/>
              </a:rPr>
              <a:t>1) Averaging multiple measurements can reduce statistical uncertainties but not systematic uncertainties.</a:t>
            </a:r>
          </a:p>
          <a:p>
            <a:pPr marL="0" marR="0" indent="0">
              <a:spcBef>
                <a:spcPts val="0"/>
              </a:spcBef>
              <a:spcAft>
                <a:spcPts val="0"/>
              </a:spcAft>
              <a:buNone/>
            </a:pPr>
            <a:r>
              <a:rPr lang="en-US" sz="1400" dirty="0">
                <a:effectLst/>
                <a:latin typeface="Calibri" panose="020F0502020204030204" pitchFamily="34" charset="0"/>
                <a:ea typeface="等线" panose="02010600030101010101" pitchFamily="2" charset="-122"/>
              </a:rPr>
              <a:t> </a:t>
            </a:r>
          </a:p>
          <a:p>
            <a:pPr marL="0" marR="0" indent="0">
              <a:spcBef>
                <a:spcPts val="0"/>
              </a:spcBef>
              <a:spcAft>
                <a:spcPts val="0"/>
              </a:spcAft>
              <a:buNone/>
            </a:pPr>
            <a:r>
              <a:rPr lang="en-US" sz="1400" dirty="0">
                <a:effectLst/>
                <a:latin typeface="Calibri" panose="020F0502020204030204" pitchFamily="34" charset="0"/>
                <a:ea typeface="等线" panose="02010600030101010101" pitchFamily="2" charset="-122"/>
              </a:rPr>
              <a:t>2) Where systematics uncertainties dominate or where their contribution is unknown, the adopted uncertainty should be no smaller than the smallest of the input uncertainties. Murray Martin (ORNL/UTK) DOI: </a:t>
            </a:r>
            <a:r>
              <a:rPr lang="en-US" sz="1400" u="sng" dirty="0">
                <a:solidFill>
                  <a:srgbClr val="0000FF"/>
                </a:solidFill>
                <a:effectLst/>
                <a:latin typeface="Calibri" panose="020F0502020204030204" pitchFamily="34" charset="0"/>
                <a:ea typeface="等线" panose="02010600030101010101" pitchFamily="2" charset="-122"/>
                <a:hlinkClick r:id="rId2"/>
              </a:rPr>
              <a:t>https://doi.org/10.2172/2318468</a:t>
            </a:r>
            <a:endParaRPr lang="en-US" sz="1400" dirty="0">
              <a:effectLst/>
              <a:latin typeface="Calibri" panose="020F0502020204030204" pitchFamily="34" charset="0"/>
              <a:ea typeface="等线" panose="02010600030101010101" pitchFamily="2" charset="-122"/>
            </a:endParaRPr>
          </a:p>
          <a:p>
            <a:pPr marL="0" marR="0" indent="0">
              <a:spcBef>
                <a:spcPts val="0"/>
              </a:spcBef>
              <a:spcAft>
                <a:spcPts val="0"/>
              </a:spcAft>
              <a:buNone/>
            </a:pPr>
            <a:r>
              <a:rPr lang="en-US" sz="1400" dirty="0">
                <a:effectLst/>
                <a:latin typeface="Calibri" panose="020F0502020204030204" pitchFamily="34" charset="0"/>
                <a:ea typeface="等线" panose="02010600030101010101" pitchFamily="2" charset="-122"/>
              </a:rPr>
              <a:t> </a:t>
            </a:r>
          </a:p>
          <a:p>
            <a:pPr marL="0" marR="0" indent="0">
              <a:spcBef>
                <a:spcPts val="0"/>
              </a:spcBef>
              <a:spcAft>
                <a:spcPts val="0"/>
              </a:spcAft>
              <a:buNone/>
            </a:pPr>
            <a:r>
              <a:rPr lang="en-US" sz="1400" dirty="0">
                <a:effectLst/>
                <a:latin typeface="Calibri" panose="020F0502020204030204" pitchFamily="34" charset="0"/>
                <a:ea typeface="等线" panose="02010600030101010101" pitchFamily="2" charset="-122"/>
              </a:rPr>
              <a:t>Here's a simple example:</a:t>
            </a:r>
          </a:p>
          <a:p>
            <a:pPr marL="0" marR="0" indent="0">
              <a:spcBef>
                <a:spcPts val="0"/>
              </a:spcBef>
              <a:spcAft>
                <a:spcPts val="0"/>
              </a:spcAft>
              <a:buNone/>
            </a:pPr>
            <a:r>
              <a:rPr lang="en-US" sz="1400" dirty="0">
                <a:effectLst/>
                <a:latin typeface="Calibri" panose="020F0502020204030204" pitchFamily="34" charset="0"/>
                <a:ea typeface="等线" panose="02010600030101010101" pitchFamily="2" charset="-122"/>
              </a:rPr>
              <a:t>Suppose Sp=1000 keV, and you measure two protons, Ep1=1200</a:t>
            </a:r>
            <a:r>
              <a:rPr lang="zh-CN" sz="1400" dirty="0">
                <a:effectLst/>
                <a:latin typeface="Calibri" panose="020F0502020204030204" pitchFamily="34" charset="0"/>
                <a:ea typeface="等线" panose="02010600030101010101" pitchFamily="2" charset="-122"/>
              </a:rPr>
              <a:t>±</a:t>
            </a:r>
            <a:r>
              <a:rPr lang="en-US" sz="1400" dirty="0">
                <a:effectLst/>
                <a:latin typeface="Calibri" panose="020F0502020204030204" pitchFamily="34" charset="0"/>
                <a:ea typeface="等线" panose="02010600030101010101" pitchFamily="2" charset="-122"/>
              </a:rPr>
              <a:t>12 keV and Ep2=400</a:t>
            </a:r>
            <a:r>
              <a:rPr lang="zh-CN" sz="1400" dirty="0">
                <a:effectLst/>
                <a:latin typeface="Calibri" panose="020F0502020204030204" pitchFamily="34" charset="0"/>
                <a:ea typeface="等线" panose="02010600030101010101" pitchFamily="2" charset="-122"/>
              </a:rPr>
              <a:t>±</a:t>
            </a:r>
            <a:r>
              <a:rPr lang="en-US" sz="1400" dirty="0">
                <a:effectLst/>
                <a:latin typeface="Calibri" panose="020F0502020204030204" pitchFamily="34" charset="0"/>
                <a:ea typeface="等线" panose="02010600030101010101" pitchFamily="2" charset="-122"/>
              </a:rPr>
              <a:t>8 keV populating an Ex=810 keV daughter state.</a:t>
            </a:r>
          </a:p>
          <a:p>
            <a:pPr marL="0" marR="0" indent="0">
              <a:spcBef>
                <a:spcPts val="0"/>
              </a:spcBef>
              <a:spcAft>
                <a:spcPts val="0"/>
              </a:spcAft>
              <a:buNone/>
            </a:pPr>
            <a:r>
              <a:rPr lang="en-US" sz="1400" dirty="0">
                <a:effectLst/>
                <a:latin typeface="Calibri" panose="020F0502020204030204" pitchFamily="34" charset="0"/>
                <a:ea typeface="等线" panose="02010600030101010101" pitchFamily="2" charset="-122"/>
              </a:rPr>
              <a:t>Essentially, you need to average Ex1=2200</a:t>
            </a:r>
            <a:r>
              <a:rPr lang="zh-CN" sz="1400" dirty="0">
                <a:effectLst/>
                <a:latin typeface="Calibri" panose="020F0502020204030204" pitchFamily="34" charset="0"/>
                <a:ea typeface="等线" panose="02010600030101010101" pitchFamily="2" charset="-122"/>
              </a:rPr>
              <a:t>±</a:t>
            </a:r>
            <a:r>
              <a:rPr lang="en-US" sz="1400" dirty="0">
                <a:effectLst/>
                <a:latin typeface="Calibri" panose="020F0502020204030204" pitchFamily="34" charset="0"/>
                <a:ea typeface="等线" panose="02010600030101010101" pitchFamily="2" charset="-122"/>
              </a:rPr>
              <a:t>12 and Ex2=2210</a:t>
            </a:r>
            <a:r>
              <a:rPr lang="zh-CN" sz="1400" dirty="0">
                <a:effectLst/>
                <a:latin typeface="Calibri" panose="020F0502020204030204" pitchFamily="34" charset="0"/>
                <a:ea typeface="等线" panose="02010600030101010101" pitchFamily="2" charset="-122"/>
              </a:rPr>
              <a:t>±</a:t>
            </a:r>
            <a:r>
              <a:rPr lang="en-US" sz="1400" dirty="0">
                <a:effectLst/>
                <a:latin typeface="Calibri" panose="020F0502020204030204" pitchFamily="34" charset="0"/>
                <a:ea typeface="等线" panose="02010600030101010101" pitchFamily="2" charset="-122"/>
              </a:rPr>
              <a:t>8 keV.</a:t>
            </a:r>
          </a:p>
          <a:p>
            <a:pPr marL="0" marR="0" indent="0">
              <a:spcBef>
                <a:spcPts val="0"/>
              </a:spcBef>
              <a:spcAft>
                <a:spcPts val="0"/>
              </a:spcAft>
              <a:buNone/>
            </a:pPr>
            <a:r>
              <a:rPr lang="en-US" sz="1400" dirty="0">
                <a:effectLst/>
                <a:latin typeface="Calibri" panose="020F0502020204030204" pitchFamily="34" charset="0"/>
                <a:ea typeface="等线" panose="02010600030101010101" pitchFamily="2" charset="-122"/>
              </a:rPr>
              <a:t> </a:t>
            </a:r>
          </a:p>
          <a:p>
            <a:pPr marL="0" marR="0" indent="0">
              <a:spcBef>
                <a:spcPts val="0"/>
              </a:spcBef>
              <a:spcAft>
                <a:spcPts val="0"/>
              </a:spcAft>
              <a:buNone/>
            </a:pPr>
            <a:r>
              <a:rPr lang="en-US" sz="1400" dirty="0">
                <a:effectLst/>
                <a:latin typeface="Calibri" panose="020F0502020204030204" pitchFamily="34" charset="0"/>
                <a:ea typeface="等线" panose="02010600030101010101" pitchFamily="2" charset="-122"/>
              </a:rPr>
              <a:t>1) Simple weighted average, 2207</a:t>
            </a:r>
            <a:r>
              <a:rPr lang="zh-CN" sz="1400" dirty="0">
                <a:effectLst/>
                <a:latin typeface="Calibri" panose="020F0502020204030204" pitchFamily="34" charset="0"/>
                <a:ea typeface="等线" panose="02010600030101010101" pitchFamily="2" charset="-122"/>
              </a:rPr>
              <a:t>±</a:t>
            </a:r>
            <a:r>
              <a:rPr lang="en-US" sz="1400" dirty="0">
                <a:effectLst/>
                <a:latin typeface="Calibri" panose="020F0502020204030204" pitchFamily="34" charset="0"/>
                <a:ea typeface="等线" panose="02010600030101010101" pitchFamily="2" charset="-122"/>
              </a:rPr>
              <a:t>7 (internal) or 2207</a:t>
            </a:r>
            <a:r>
              <a:rPr lang="zh-CN" sz="1400" dirty="0">
                <a:effectLst/>
                <a:latin typeface="Calibri" panose="020F0502020204030204" pitchFamily="34" charset="0"/>
                <a:ea typeface="等线" panose="02010600030101010101" pitchFamily="2" charset="-122"/>
              </a:rPr>
              <a:t>±</a:t>
            </a:r>
            <a:r>
              <a:rPr lang="en-US" sz="1400" dirty="0">
                <a:effectLst/>
                <a:latin typeface="Calibri" panose="020F0502020204030204" pitchFamily="34" charset="0"/>
                <a:ea typeface="等线" panose="02010600030101010101" pitchFamily="2" charset="-122"/>
              </a:rPr>
              <a:t>5 (external). So, Ex=2207</a:t>
            </a:r>
            <a:r>
              <a:rPr lang="zh-CN" sz="1400" dirty="0">
                <a:effectLst/>
                <a:latin typeface="Calibri" panose="020F0502020204030204" pitchFamily="34" charset="0"/>
                <a:ea typeface="等线" panose="02010600030101010101" pitchFamily="2" charset="-122"/>
              </a:rPr>
              <a:t>±</a:t>
            </a:r>
            <a:r>
              <a:rPr lang="en-US" sz="1400" dirty="0">
                <a:effectLst/>
                <a:latin typeface="Calibri" panose="020F0502020204030204" pitchFamily="34" charset="0"/>
                <a:ea typeface="等线" panose="02010600030101010101" pitchFamily="2" charset="-122"/>
              </a:rPr>
              <a:t>7 keV.</a:t>
            </a:r>
          </a:p>
          <a:p>
            <a:pPr marL="0" marR="0" indent="0">
              <a:spcBef>
                <a:spcPts val="0"/>
              </a:spcBef>
              <a:spcAft>
                <a:spcPts val="0"/>
              </a:spcAft>
              <a:buNone/>
            </a:pPr>
            <a:r>
              <a:rPr lang="en-US" sz="1400" dirty="0">
                <a:effectLst/>
                <a:latin typeface="Calibri" panose="020F0502020204030204" pitchFamily="34" charset="0"/>
                <a:ea typeface="等线" panose="02010600030101010101" pitchFamily="2" charset="-122"/>
              </a:rPr>
              <a:t> </a:t>
            </a:r>
          </a:p>
          <a:p>
            <a:pPr marL="0" marR="0" indent="0">
              <a:spcBef>
                <a:spcPts val="0"/>
              </a:spcBef>
              <a:spcAft>
                <a:spcPts val="0"/>
              </a:spcAft>
              <a:buNone/>
            </a:pPr>
            <a:r>
              <a:rPr lang="en-US" sz="1400" dirty="0">
                <a:effectLst/>
                <a:latin typeface="Calibri" panose="020F0502020204030204" pitchFamily="34" charset="0"/>
                <a:ea typeface="等线" panose="02010600030101010101" pitchFamily="2" charset="-122"/>
              </a:rPr>
              <a:t>2) However, if the </a:t>
            </a:r>
            <a:r>
              <a:rPr lang="zh-CN" sz="1400" dirty="0">
                <a:effectLst/>
                <a:latin typeface="Calibri" panose="020F0502020204030204" pitchFamily="34" charset="0"/>
                <a:ea typeface="等线" panose="02010600030101010101" pitchFamily="2" charset="-122"/>
              </a:rPr>
              <a:t>±</a:t>
            </a:r>
            <a:r>
              <a:rPr lang="en-US" sz="1400" dirty="0">
                <a:effectLst/>
                <a:latin typeface="Calibri" panose="020F0502020204030204" pitchFamily="34" charset="0"/>
                <a:ea typeface="等线" panose="02010600030101010101" pitchFamily="2" charset="-122"/>
              </a:rPr>
              <a:t>12 and </a:t>
            </a:r>
            <a:r>
              <a:rPr lang="zh-CN" sz="1400" dirty="0">
                <a:effectLst/>
                <a:latin typeface="Calibri" panose="020F0502020204030204" pitchFamily="34" charset="0"/>
                <a:ea typeface="等线" panose="02010600030101010101" pitchFamily="2" charset="-122"/>
              </a:rPr>
              <a:t>±</a:t>
            </a:r>
            <a:r>
              <a:rPr lang="en-US" sz="1400" dirty="0">
                <a:effectLst/>
                <a:latin typeface="Calibri" panose="020F0502020204030204" pitchFamily="34" charset="0"/>
                <a:ea typeface="等线" panose="02010600030101010101" pitchFamily="2" charset="-122"/>
              </a:rPr>
              <a:t>8 are both statistical uncertainties, the </a:t>
            </a:r>
            <a:r>
              <a:rPr lang="zh-CN" sz="1400" dirty="0">
                <a:effectLst/>
                <a:latin typeface="Calibri" panose="020F0502020204030204" pitchFamily="34" charset="0"/>
                <a:ea typeface="等线" panose="02010600030101010101" pitchFamily="2" charset="-122"/>
              </a:rPr>
              <a:t>±</a:t>
            </a:r>
            <a:r>
              <a:rPr lang="en-US" sz="1400" dirty="0">
                <a:effectLst/>
                <a:latin typeface="Calibri" panose="020F0502020204030204" pitchFamily="34" charset="0"/>
                <a:ea typeface="等线" panose="02010600030101010101" pitchFamily="2" charset="-122"/>
              </a:rPr>
              <a:t>7 after averaging is correct.</a:t>
            </a:r>
          </a:p>
          <a:p>
            <a:pPr marL="0" marR="0" indent="0">
              <a:spcBef>
                <a:spcPts val="0"/>
              </a:spcBef>
              <a:spcAft>
                <a:spcPts val="0"/>
              </a:spcAft>
              <a:buNone/>
            </a:pPr>
            <a:r>
              <a:rPr lang="en-US" sz="1400" dirty="0">
                <a:effectLst/>
                <a:latin typeface="Calibri" panose="020F0502020204030204" pitchFamily="34" charset="0"/>
                <a:ea typeface="等线" panose="02010600030101010101" pitchFamily="2" charset="-122"/>
              </a:rPr>
              <a:t>If the </a:t>
            </a:r>
            <a:r>
              <a:rPr lang="zh-CN" sz="1400" dirty="0">
                <a:effectLst/>
                <a:latin typeface="Calibri" panose="020F0502020204030204" pitchFamily="34" charset="0"/>
                <a:ea typeface="等线" panose="02010600030101010101" pitchFamily="2" charset="-122"/>
              </a:rPr>
              <a:t>±</a:t>
            </a:r>
            <a:r>
              <a:rPr lang="en-US" sz="1400" dirty="0">
                <a:effectLst/>
                <a:latin typeface="Calibri" panose="020F0502020204030204" pitchFamily="34" charset="0"/>
                <a:ea typeface="等线" panose="02010600030101010101" pitchFamily="2" charset="-122"/>
              </a:rPr>
              <a:t>12 and </a:t>
            </a:r>
            <a:r>
              <a:rPr lang="zh-CN" sz="1400" dirty="0">
                <a:effectLst/>
                <a:latin typeface="Calibri" panose="020F0502020204030204" pitchFamily="34" charset="0"/>
                <a:ea typeface="等线" panose="02010600030101010101" pitchFamily="2" charset="-122"/>
              </a:rPr>
              <a:t>±</a:t>
            </a:r>
            <a:r>
              <a:rPr lang="en-US" sz="1400" dirty="0">
                <a:effectLst/>
                <a:latin typeface="Calibri" panose="020F0502020204030204" pitchFamily="34" charset="0"/>
                <a:ea typeface="等线" panose="02010600030101010101" pitchFamily="2" charset="-122"/>
              </a:rPr>
              <a:t>8 are dominated by systematic uncertainties, 2207 is still 2207, but </a:t>
            </a:r>
            <a:r>
              <a:rPr lang="zh-CN" sz="1400" dirty="0">
                <a:effectLst/>
                <a:latin typeface="Calibri" panose="020F0502020204030204" pitchFamily="34" charset="0"/>
                <a:ea typeface="等线" panose="02010600030101010101" pitchFamily="2" charset="-122"/>
              </a:rPr>
              <a:t>±</a:t>
            </a:r>
            <a:r>
              <a:rPr lang="en-US" sz="1400" dirty="0">
                <a:effectLst/>
                <a:latin typeface="Calibri" panose="020F0502020204030204" pitchFamily="34" charset="0"/>
                <a:ea typeface="等线" panose="02010600030101010101" pitchFamily="2" charset="-122"/>
              </a:rPr>
              <a:t>7 should be </a:t>
            </a:r>
            <a:r>
              <a:rPr lang="zh-CN" sz="1400" dirty="0">
                <a:effectLst/>
                <a:latin typeface="Calibri" panose="020F0502020204030204" pitchFamily="34" charset="0"/>
                <a:ea typeface="等线" panose="02010600030101010101" pitchFamily="2" charset="-122"/>
              </a:rPr>
              <a:t>±</a:t>
            </a:r>
            <a:r>
              <a:rPr lang="en-US" sz="1400" dirty="0">
                <a:effectLst/>
                <a:latin typeface="Calibri" panose="020F0502020204030204" pitchFamily="34" charset="0"/>
                <a:ea typeface="等线" panose="02010600030101010101" pitchFamily="2" charset="-122"/>
              </a:rPr>
              <a:t>8.</a:t>
            </a:r>
          </a:p>
          <a:p>
            <a:pPr marL="0" marR="0" indent="0">
              <a:spcBef>
                <a:spcPts val="0"/>
              </a:spcBef>
              <a:spcAft>
                <a:spcPts val="0"/>
              </a:spcAft>
              <a:buNone/>
            </a:pPr>
            <a:r>
              <a:rPr lang="en-US" sz="1400" dirty="0">
                <a:effectLst/>
                <a:latin typeface="Calibri" panose="020F0502020204030204" pitchFamily="34" charset="0"/>
                <a:ea typeface="等线" panose="02010600030101010101" pitchFamily="2" charset="-122"/>
              </a:rPr>
              <a:t> </a:t>
            </a:r>
          </a:p>
          <a:p>
            <a:pPr marL="0" marR="0" indent="0">
              <a:spcBef>
                <a:spcPts val="0"/>
              </a:spcBef>
              <a:spcAft>
                <a:spcPts val="0"/>
              </a:spcAft>
              <a:buNone/>
            </a:pPr>
            <a:r>
              <a:rPr lang="en-US" sz="1400" dirty="0">
                <a:effectLst/>
                <a:latin typeface="Calibri" panose="020F0502020204030204" pitchFamily="34" charset="0"/>
                <a:ea typeface="等线" panose="02010600030101010101" pitchFamily="2" charset="-122"/>
              </a:rPr>
              <a:t>3) What if the two values for weighted averaging are inconsistent? Then unweighted average should be adopted.</a:t>
            </a:r>
          </a:p>
          <a:p>
            <a:pPr marL="0" marR="0" indent="0">
              <a:spcBef>
                <a:spcPts val="0"/>
              </a:spcBef>
              <a:spcAft>
                <a:spcPts val="0"/>
              </a:spcAft>
              <a:buNone/>
            </a:pPr>
            <a:r>
              <a:rPr lang="en-US" sz="1400" dirty="0">
                <a:effectLst/>
                <a:latin typeface="Calibri" panose="020F0502020204030204" pitchFamily="34" charset="0"/>
                <a:ea typeface="等线" panose="02010600030101010101" pitchFamily="2" charset="-122"/>
              </a:rPr>
              <a:t> </a:t>
            </a:r>
          </a:p>
          <a:p>
            <a:pPr marL="0" marR="0" indent="0">
              <a:spcBef>
                <a:spcPts val="0"/>
              </a:spcBef>
              <a:spcAft>
                <a:spcPts val="0"/>
              </a:spcAft>
              <a:buNone/>
            </a:pPr>
            <a:r>
              <a:rPr lang="en-US" sz="1400" dirty="0">
                <a:effectLst/>
                <a:latin typeface="Calibri" panose="020F0502020204030204" pitchFamily="34" charset="0"/>
                <a:ea typeface="等线" panose="02010600030101010101" pitchFamily="2" charset="-122"/>
              </a:rPr>
              <a:t>4) What if you already know the error budget? Let's say the statistical and systematical uncertainties: Ex1=2200</a:t>
            </a:r>
            <a:r>
              <a:rPr lang="zh-CN" sz="1400" dirty="0">
                <a:effectLst/>
                <a:latin typeface="Calibri" panose="020F0502020204030204" pitchFamily="34" charset="0"/>
                <a:ea typeface="等线" panose="02010600030101010101" pitchFamily="2" charset="-122"/>
              </a:rPr>
              <a:t>±</a:t>
            </a:r>
            <a:r>
              <a:rPr lang="en-US" sz="1400" dirty="0">
                <a:effectLst/>
                <a:latin typeface="Calibri" panose="020F0502020204030204" pitchFamily="34" charset="0"/>
                <a:ea typeface="等线" panose="02010600030101010101" pitchFamily="2" charset="-122"/>
              </a:rPr>
              <a:t>10(stat)</a:t>
            </a:r>
            <a:r>
              <a:rPr lang="zh-CN" sz="1400" dirty="0">
                <a:effectLst/>
                <a:latin typeface="Calibri" panose="020F0502020204030204" pitchFamily="34" charset="0"/>
                <a:ea typeface="等线" panose="02010600030101010101" pitchFamily="2" charset="-122"/>
              </a:rPr>
              <a:t>±</a:t>
            </a:r>
            <a:r>
              <a:rPr lang="en-US" sz="1400" dirty="0">
                <a:effectLst/>
                <a:latin typeface="Calibri" panose="020F0502020204030204" pitchFamily="34" charset="0"/>
                <a:ea typeface="等线" panose="02010600030101010101" pitchFamily="2" charset="-122"/>
              </a:rPr>
              <a:t>3(syst) and Ex2=2210</a:t>
            </a:r>
            <a:r>
              <a:rPr lang="zh-CN" sz="1400" dirty="0">
                <a:effectLst/>
                <a:latin typeface="Calibri" panose="020F0502020204030204" pitchFamily="34" charset="0"/>
                <a:ea typeface="等线" panose="02010600030101010101" pitchFamily="2" charset="-122"/>
              </a:rPr>
              <a:t>±</a:t>
            </a:r>
            <a:r>
              <a:rPr lang="en-US" sz="1400" dirty="0">
                <a:effectLst/>
                <a:latin typeface="Calibri" panose="020F0502020204030204" pitchFamily="34" charset="0"/>
                <a:ea typeface="等线" panose="02010600030101010101" pitchFamily="2" charset="-122"/>
              </a:rPr>
              <a:t>6(stat)</a:t>
            </a:r>
            <a:r>
              <a:rPr lang="zh-CN" sz="1400" dirty="0">
                <a:effectLst/>
                <a:latin typeface="Calibri" panose="020F0502020204030204" pitchFamily="34" charset="0"/>
                <a:ea typeface="等线" panose="02010600030101010101" pitchFamily="2" charset="-122"/>
              </a:rPr>
              <a:t>±</a:t>
            </a:r>
            <a:r>
              <a:rPr lang="en-US" sz="1400" dirty="0">
                <a:effectLst/>
                <a:latin typeface="Calibri" panose="020F0502020204030204" pitchFamily="34" charset="0"/>
                <a:ea typeface="等线" panose="02010600030101010101" pitchFamily="2" charset="-122"/>
              </a:rPr>
              <a:t>2(syst). Use 2200</a:t>
            </a:r>
            <a:r>
              <a:rPr lang="zh-CN" sz="1400" dirty="0">
                <a:effectLst/>
                <a:latin typeface="Calibri" panose="020F0502020204030204" pitchFamily="34" charset="0"/>
                <a:ea typeface="等线" panose="02010600030101010101" pitchFamily="2" charset="-122"/>
              </a:rPr>
              <a:t>±</a:t>
            </a:r>
            <a:r>
              <a:rPr lang="en-US" sz="1400" dirty="0">
                <a:effectLst/>
                <a:latin typeface="Calibri" panose="020F0502020204030204" pitchFamily="34" charset="0"/>
                <a:ea typeface="等线" panose="02010600030101010101" pitchFamily="2" charset="-122"/>
              </a:rPr>
              <a:t>10(stat) and 2210</a:t>
            </a:r>
            <a:r>
              <a:rPr lang="zh-CN" sz="1400" dirty="0">
                <a:effectLst/>
                <a:latin typeface="Calibri" panose="020F0502020204030204" pitchFamily="34" charset="0"/>
                <a:ea typeface="等线" panose="02010600030101010101" pitchFamily="2" charset="-122"/>
              </a:rPr>
              <a:t>±</a:t>
            </a:r>
            <a:r>
              <a:rPr lang="en-US" sz="1400" dirty="0">
                <a:effectLst/>
                <a:latin typeface="Calibri" panose="020F0502020204030204" pitchFamily="34" charset="0"/>
                <a:ea typeface="等线" panose="02010600030101010101" pitchFamily="2" charset="-122"/>
              </a:rPr>
              <a:t>6(stat) to calculate the weighted average and add the systematic uncertainties afterwards: 2207</a:t>
            </a:r>
            <a:r>
              <a:rPr lang="zh-CN" sz="1400" dirty="0">
                <a:effectLst/>
                <a:latin typeface="Calibri" panose="020F0502020204030204" pitchFamily="34" charset="0"/>
                <a:ea typeface="等线" panose="02010600030101010101" pitchFamily="2" charset="-122"/>
              </a:rPr>
              <a:t>±</a:t>
            </a:r>
            <a:r>
              <a:rPr lang="en-US" sz="1400" dirty="0">
                <a:effectLst/>
                <a:latin typeface="Calibri" panose="020F0502020204030204" pitchFamily="34" charset="0"/>
                <a:ea typeface="等线" panose="02010600030101010101" pitchFamily="2" charset="-122"/>
              </a:rPr>
              <a:t>5(stat)</a:t>
            </a:r>
            <a:r>
              <a:rPr lang="zh-CN" sz="1400" dirty="0">
                <a:effectLst/>
                <a:latin typeface="Calibri" panose="020F0502020204030204" pitchFamily="34" charset="0"/>
                <a:ea typeface="等线" panose="02010600030101010101" pitchFamily="2" charset="-122"/>
              </a:rPr>
              <a:t>±</a:t>
            </a:r>
            <a:r>
              <a:rPr lang="en-US" sz="1400" dirty="0">
                <a:effectLst/>
                <a:latin typeface="Calibri" panose="020F0502020204030204" pitchFamily="34" charset="0"/>
                <a:ea typeface="等线" panose="02010600030101010101" pitchFamily="2" charset="-122"/>
              </a:rPr>
              <a:t>2(</a:t>
            </a:r>
            <a:r>
              <a:rPr lang="en-US" sz="1400" dirty="0" err="1">
                <a:effectLst/>
                <a:latin typeface="Calibri" panose="020F0502020204030204" pitchFamily="34" charset="0"/>
                <a:ea typeface="等线" panose="02010600030101010101" pitchFamily="2" charset="-122"/>
              </a:rPr>
              <a:t>min_syst</a:t>
            </a:r>
            <a:r>
              <a:rPr lang="en-US" sz="1400" dirty="0">
                <a:effectLst/>
                <a:latin typeface="Calibri" panose="020F0502020204030204" pitchFamily="34" charset="0"/>
                <a:ea typeface="等线" panose="02010600030101010101" pitchFamily="2" charset="-122"/>
              </a:rPr>
              <a:t>).</a:t>
            </a:r>
          </a:p>
          <a:p>
            <a:pPr marL="0" marR="0" indent="0">
              <a:spcBef>
                <a:spcPts val="0"/>
              </a:spcBef>
              <a:spcAft>
                <a:spcPts val="0"/>
              </a:spcAft>
              <a:buNone/>
            </a:pPr>
            <a:r>
              <a:rPr lang="en-US" sz="1400" dirty="0">
                <a:effectLst/>
                <a:latin typeface="Calibri" panose="020F0502020204030204" pitchFamily="34" charset="0"/>
                <a:ea typeface="等线" panose="02010600030101010101" pitchFamily="2" charset="-122"/>
              </a:rPr>
              <a:t> </a:t>
            </a:r>
          </a:p>
          <a:p>
            <a:pPr marL="0" marR="0" indent="0">
              <a:spcBef>
                <a:spcPts val="0"/>
              </a:spcBef>
              <a:spcAft>
                <a:spcPts val="0"/>
              </a:spcAft>
              <a:buNone/>
            </a:pPr>
            <a:r>
              <a:rPr lang="en-US" sz="1400" dirty="0">
                <a:effectLst/>
                <a:latin typeface="Calibri" panose="020F0502020204030204" pitchFamily="34" charset="0"/>
                <a:ea typeface="等线" panose="02010600030101010101" pitchFamily="2" charset="-122"/>
              </a:rPr>
              <a:t>This may be a user-friendly tool for handling these calculations:</a:t>
            </a:r>
          </a:p>
          <a:p>
            <a:pPr marL="0" marR="0" indent="0">
              <a:spcBef>
                <a:spcPts val="0"/>
              </a:spcBef>
              <a:spcAft>
                <a:spcPts val="0"/>
              </a:spcAft>
              <a:buNone/>
            </a:pPr>
            <a:r>
              <a:rPr lang="en-US" sz="1400" u="sng" dirty="0">
                <a:solidFill>
                  <a:srgbClr val="0000FF"/>
                </a:solidFill>
                <a:effectLst/>
                <a:latin typeface="Calibri" panose="020F0502020204030204" pitchFamily="34" charset="0"/>
                <a:ea typeface="等线" panose="02010600030101010101" pitchFamily="2" charset="-122"/>
                <a:hlinkClick r:id="rId3"/>
              </a:rPr>
              <a:t>https://github.com/IAEA-NSDDNetwork/ConsistencyCheck/blob/main/AverageTool.jar</a:t>
            </a:r>
            <a:endParaRPr lang="en-US" sz="1400" dirty="0">
              <a:effectLst/>
              <a:latin typeface="Calibri" panose="020F0502020204030204" pitchFamily="34" charset="0"/>
              <a:ea typeface="等线" panose="02010600030101010101" pitchFamily="2" charset="-122"/>
            </a:endParaRPr>
          </a:p>
          <a:p>
            <a:pPr marL="0" indent="0">
              <a:buNone/>
            </a:pPr>
            <a:endParaRPr lang="en-US" sz="1800" dirty="0"/>
          </a:p>
        </p:txBody>
      </p:sp>
      <p:sp>
        <p:nvSpPr>
          <p:cNvPr id="4" name="Footer Placeholder 3">
            <a:extLst>
              <a:ext uri="{FF2B5EF4-FFF2-40B4-BE49-F238E27FC236}">
                <a16:creationId xmlns:a16="http://schemas.microsoft.com/office/drawing/2014/main" id="{85B04449-56F1-4989-9C6E-EC53ED6F4EDF}"/>
              </a:ext>
            </a:extLst>
          </p:cNvPr>
          <p:cNvSpPr>
            <a:spLocks noGrp="1"/>
          </p:cNvSpPr>
          <p:nvPr>
            <p:ph type="ftr" sz="quarter" idx="10"/>
          </p:nvPr>
        </p:nvSpPr>
        <p:spPr/>
        <p:txBody>
          <a:bodyPr/>
          <a:lstStyle/>
          <a:p>
            <a:pPr>
              <a:defRPr/>
            </a:pPr>
            <a:r>
              <a:rPr lang="en-US"/>
              <a:t>Nuclear Data</a:t>
            </a:r>
            <a:endParaRPr lang="en-US" dirty="0"/>
          </a:p>
        </p:txBody>
      </p:sp>
      <p:sp>
        <p:nvSpPr>
          <p:cNvPr id="5" name="Slide Number Placeholder 4">
            <a:extLst>
              <a:ext uri="{FF2B5EF4-FFF2-40B4-BE49-F238E27FC236}">
                <a16:creationId xmlns:a16="http://schemas.microsoft.com/office/drawing/2014/main" id="{874E9CA3-E421-49AF-AE3B-5E452CF350B9}"/>
              </a:ext>
            </a:extLst>
          </p:cNvPr>
          <p:cNvSpPr>
            <a:spLocks noGrp="1"/>
          </p:cNvSpPr>
          <p:nvPr>
            <p:ph type="sldNum" sz="quarter" idx="11"/>
          </p:nvPr>
        </p:nvSpPr>
        <p:spPr/>
        <p:txBody>
          <a:bodyPr/>
          <a:lstStyle/>
          <a:p>
            <a:pPr>
              <a:defRPr/>
            </a:pPr>
            <a:r>
              <a:rPr lang="en-US"/>
              <a:t>, Slide </a:t>
            </a:r>
            <a:fld id="{35AD4620-7552-4207-8973-898801ED212B}" type="slidenum">
              <a:rPr lang="en-US" smtClean="0"/>
              <a:pPr>
                <a:defRPr/>
              </a:pPr>
              <a:t>30</a:t>
            </a:fld>
            <a:endParaRPr lang="en-US" dirty="0"/>
          </a:p>
        </p:txBody>
      </p:sp>
    </p:spTree>
    <p:extLst>
      <p:ext uri="{BB962C8B-B14F-4D97-AF65-F5344CB8AC3E}">
        <p14:creationId xmlns:p14="http://schemas.microsoft.com/office/powerpoint/2010/main" val="422777914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447745D-59D5-43A8-8676-6DEDE5ABB99B}"/>
              </a:ext>
            </a:extLst>
          </p:cNvPr>
          <p:cNvSpPr>
            <a:spLocks noGrp="1"/>
          </p:cNvSpPr>
          <p:nvPr>
            <p:ph idx="1"/>
          </p:nvPr>
        </p:nvSpPr>
        <p:spPr/>
        <p:txBody>
          <a:bodyPr/>
          <a:lstStyle/>
          <a:p>
            <a:pPr algn="just"/>
            <a:r>
              <a:rPr lang="en-US" sz="2000" i="1" dirty="0">
                <a:solidFill>
                  <a:schemeClr val="tx1"/>
                </a:solidFill>
                <a:latin typeface="Cambria" panose="02040503050406030204" pitchFamily="18" charset="0"/>
                <a:ea typeface="Cambria" panose="02040503050406030204" pitchFamily="18" charset="0"/>
              </a:rPr>
              <a:t>Caption </a:t>
            </a:r>
            <a:r>
              <a:rPr lang="en-US" sz="2000" dirty="0">
                <a:solidFill>
                  <a:schemeClr val="tx1"/>
                </a:solidFill>
                <a:latin typeface="Cambria" panose="02040503050406030204" pitchFamily="18" charset="0"/>
                <a:ea typeface="Cambria" panose="02040503050406030204" pitchFamily="18" charset="0"/>
              </a:rPr>
              <a:t>"</a:t>
            </a:r>
            <a:r>
              <a:rPr lang="en-US" sz="2000" i="1" dirty="0">
                <a:solidFill>
                  <a:schemeClr val="tx1"/>
                </a:solidFill>
                <a:latin typeface="Cambria" panose="02040503050406030204" pitchFamily="18" charset="0"/>
                <a:ea typeface="Cambria" panose="02040503050406030204" pitchFamily="18" charset="0"/>
              </a:rPr>
              <a:t>The β-feeding intensity Iβ of a given 31S level represents the probability of direct population from a single 31Cl β+ decay.</a:t>
            </a:r>
            <a:r>
              <a:rPr lang="en-US" sz="2000" dirty="0">
                <a:solidFill>
                  <a:schemeClr val="tx1"/>
                </a:solidFill>
                <a:latin typeface="Cambria" panose="02040503050406030204" pitchFamily="18" charset="0"/>
                <a:ea typeface="Cambria" panose="02040503050406030204" pitchFamily="18" charset="0"/>
              </a:rPr>
              <a:t>"</a:t>
            </a:r>
          </a:p>
          <a:p>
            <a:pPr marL="182880" indent="0" algn="just">
              <a:buNone/>
            </a:pPr>
            <a:r>
              <a:rPr lang="en-US" altLang="zh-CN" sz="2000" dirty="0">
                <a:solidFill>
                  <a:srgbClr val="C00000"/>
                </a:solidFill>
                <a:latin typeface="Cambria" panose="02040503050406030204" pitchFamily="18" charset="0"/>
                <a:ea typeface="Cambria" panose="02040503050406030204" pitchFamily="18" charset="0"/>
              </a:rPr>
              <a:t>Population from both </a:t>
            </a:r>
            <a:r>
              <a:rPr lang="en-US" altLang="zh-CN" sz="2000" i="1" dirty="0">
                <a:solidFill>
                  <a:srgbClr val="C00000"/>
                </a:solidFill>
                <a:latin typeface="Cambria" panose="02040503050406030204" pitchFamily="18" charset="0"/>
                <a:ea typeface="Cambria" panose="02040503050406030204" pitchFamily="18" charset="0"/>
              </a:rPr>
              <a:t>β</a:t>
            </a:r>
            <a:r>
              <a:rPr lang="en-US" altLang="zh-CN" sz="2000" baseline="30000" dirty="0">
                <a:solidFill>
                  <a:srgbClr val="C00000"/>
                </a:solidFill>
                <a:latin typeface="Cambria" panose="02040503050406030204" pitchFamily="18" charset="0"/>
                <a:ea typeface="Cambria" panose="02040503050406030204" pitchFamily="18" charset="0"/>
              </a:rPr>
              <a:t>+</a:t>
            </a:r>
            <a:r>
              <a:rPr lang="en-US" altLang="zh-CN" sz="2000" dirty="0">
                <a:solidFill>
                  <a:srgbClr val="C00000"/>
                </a:solidFill>
                <a:latin typeface="Cambria" panose="02040503050406030204" pitchFamily="18" charset="0"/>
                <a:ea typeface="Cambria" panose="02040503050406030204" pitchFamily="18" charset="0"/>
              </a:rPr>
              <a:t> and EC, I think.</a:t>
            </a:r>
          </a:p>
          <a:p>
            <a:pPr marL="182880" indent="0" algn="just">
              <a:buNone/>
            </a:pPr>
            <a:r>
              <a:rPr lang="en-US" altLang="zh-CN" sz="2000" dirty="0">
                <a:solidFill>
                  <a:srgbClr val="C00000"/>
                </a:solidFill>
                <a:latin typeface="Cambria" panose="02040503050406030204" pitchFamily="18" charset="0"/>
                <a:ea typeface="Cambria" panose="02040503050406030204" pitchFamily="18" charset="0"/>
              </a:rPr>
              <a:t>I calculated the EC ratios. For </a:t>
            </a:r>
            <a:r>
              <a:rPr lang="en-US" altLang="zh-CN" sz="2000" baseline="30000" dirty="0">
                <a:solidFill>
                  <a:srgbClr val="C00000"/>
                </a:solidFill>
                <a:latin typeface="Cambria" panose="02040503050406030204" pitchFamily="18" charset="0"/>
                <a:ea typeface="Cambria" panose="02040503050406030204" pitchFamily="18" charset="0"/>
              </a:rPr>
              <a:t>31</a:t>
            </a:r>
            <a:r>
              <a:rPr lang="en-US" altLang="zh-CN" sz="2000" dirty="0">
                <a:solidFill>
                  <a:srgbClr val="C00000"/>
                </a:solidFill>
                <a:latin typeface="Cambria" panose="02040503050406030204" pitchFamily="18" charset="0"/>
                <a:ea typeface="Cambria" panose="02040503050406030204" pitchFamily="18" charset="0"/>
              </a:rPr>
              <a:t>S states </a:t>
            </a:r>
            <a:r>
              <a:rPr lang="en-US" altLang="zh-CN" sz="2000" i="1" dirty="0">
                <a:solidFill>
                  <a:srgbClr val="C00000"/>
                </a:solidFill>
                <a:latin typeface="Cambria" panose="02040503050406030204" pitchFamily="18" charset="0"/>
                <a:ea typeface="Cambria" panose="02040503050406030204" pitchFamily="18" charset="0"/>
              </a:rPr>
              <a:t>E</a:t>
            </a:r>
            <a:r>
              <a:rPr lang="en-US" altLang="zh-CN" sz="2000" i="1" baseline="-25000" dirty="0">
                <a:solidFill>
                  <a:srgbClr val="C00000"/>
                </a:solidFill>
                <a:latin typeface="Cambria" panose="02040503050406030204" pitchFamily="18" charset="0"/>
                <a:ea typeface="Cambria" panose="02040503050406030204" pitchFamily="18" charset="0"/>
              </a:rPr>
              <a:t>x</a:t>
            </a:r>
            <a:r>
              <a:rPr lang="en-US" altLang="zh-CN" sz="2000" dirty="0">
                <a:solidFill>
                  <a:srgbClr val="C00000"/>
                </a:solidFill>
                <a:latin typeface="Cambria" panose="02040503050406030204" pitchFamily="18" charset="0"/>
                <a:ea typeface="Cambria" panose="02040503050406030204" pitchFamily="18" charset="0"/>
              </a:rPr>
              <a:t> &gt; 9 MeV, the EC contributions are &gt;1% of </a:t>
            </a:r>
            <a:r>
              <a:rPr lang="en-US" altLang="zh-CN" sz="2000" i="1" dirty="0">
                <a:solidFill>
                  <a:srgbClr val="C00000"/>
                </a:solidFill>
                <a:latin typeface="Cambria" panose="02040503050406030204" pitchFamily="18" charset="0"/>
                <a:ea typeface="Cambria" panose="02040503050406030204" pitchFamily="18" charset="0"/>
              </a:rPr>
              <a:t>β</a:t>
            </a:r>
            <a:r>
              <a:rPr lang="en-US" altLang="zh-CN" sz="2000" baseline="30000" dirty="0">
                <a:solidFill>
                  <a:srgbClr val="C00000"/>
                </a:solidFill>
                <a:latin typeface="Cambria" panose="02040503050406030204" pitchFamily="18" charset="0"/>
                <a:ea typeface="Cambria" panose="02040503050406030204" pitchFamily="18" charset="0"/>
              </a:rPr>
              <a:t>+</a:t>
            </a:r>
            <a:r>
              <a:rPr lang="en-US" altLang="zh-CN" sz="2000" dirty="0">
                <a:solidFill>
                  <a:srgbClr val="C00000"/>
                </a:solidFill>
                <a:latin typeface="Cambria" panose="02040503050406030204" pitchFamily="18" charset="0"/>
                <a:ea typeface="Cambria" panose="02040503050406030204" pitchFamily="18" charset="0"/>
              </a:rPr>
              <a:t>.</a:t>
            </a:r>
          </a:p>
          <a:p>
            <a:pPr marL="0" indent="0" algn="just">
              <a:buNone/>
            </a:pPr>
            <a:r>
              <a:rPr lang="en-US" sz="2000" dirty="0">
                <a:solidFill>
                  <a:srgbClr val="009900"/>
                </a:solidFill>
                <a:latin typeface="Cambria" panose="02040503050406030204" pitchFamily="18" charset="0"/>
                <a:ea typeface="Cambria" panose="02040503050406030204" pitchFamily="18" charset="0"/>
              </a:rPr>
              <a:t>(Done)</a:t>
            </a:r>
          </a:p>
          <a:p>
            <a:pPr algn="just"/>
            <a:endParaRPr lang="en-US" sz="2000" dirty="0">
              <a:solidFill>
                <a:srgbClr val="0033CC"/>
              </a:solidFill>
              <a:latin typeface="Cambria" panose="02040503050406030204" pitchFamily="18" charset="0"/>
              <a:ea typeface="Cambria" panose="02040503050406030204" pitchFamily="18" charset="0"/>
            </a:endParaRPr>
          </a:p>
          <a:p>
            <a:pPr algn="just"/>
            <a:r>
              <a:rPr lang="en-US" sz="2000" i="1" dirty="0">
                <a:solidFill>
                  <a:schemeClr val="tx1"/>
                </a:solidFill>
                <a:latin typeface="Cambria" panose="02040503050406030204" pitchFamily="18" charset="0"/>
                <a:ea typeface="Cambria" panose="02040503050406030204" pitchFamily="18" charset="0"/>
              </a:rPr>
              <a:t>Caption </a:t>
            </a:r>
            <a:r>
              <a:rPr lang="en-US" sz="2000" dirty="0">
                <a:solidFill>
                  <a:schemeClr val="tx1"/>
                </a:solidFill>
                <a:latin typeface="Cambria" panose="02040503050406030204" pitchFamily="18" charset="0"/>
                <a:ea typeface="Cambria" panose="02040503050406030204" pitchFamily="18" charset="0"/>
              </a:rPr>
              <a:t>"</a:t>
            </a:r>
            <a:r>
              <a:rPr lang="en-US" sz="2000" i="1" dirty="0">
                <a:solidFill>
                  <a:schemeClr val="tx1"/>
                </a:solidFill>
                <a:latin typeface="Cambria" panose="02040503050406030204" pitchFamily="18" charset="0"/>
                <a:ea typeface="Cambria" panose="02040503050406030204" pitchFamily="18" charset="0"/>
              </a:rPr>
              <a:t>The log(ft) values were determined using the NNDC </a:t>
            </a:r>
            <a:r>
              <a:rPr lang="en-US" sz="2000" i="1" dirty="0" err="1">
                <a:solidFill>
                  <a:schemeClr val="tx1"/>
                </a:solidFill>
                <a:latin typeface="Cambria" panose="02040503050406030204" pitchFamily="18" charset="0"/>
                <a:ea typeface="Cambria" panose="02040503050406030204" pitchFamily="18" charset="0"/>
              </a:rPr>
              <a:t>LogftCalculator</a:t>
            </a:r>
            <a:r>
              <a:rPr lang="en-US" sz="2000" i="1" dirty="0">
                <a:solidFill>
                  <a:schemeClr val="tx1"/>
                </a:solidFill>
                <a:latin typeface="Cambria" panose="02040503050406030204" pitchFamily="18" charset="0"/>
                <a:ea typeface="Cambria" panose="02040503050406030204" pitchFamily="18" charset="0"/>
              </a:rPr>
              <a:t>.</a:t>
            </a:r>
            <a:r>
              <a:rPr lang="en-US" sz="2000" dirty="0">
                <a:solidFill>
                  <a:schemeClr val="tx1"/>
                </a:solidFill>
                <a:latin typeface="Cambria" panose="02040503050406030204" pitchFamily="18" charset="0"/>
                <a:ea typeface="Cambria" panose="02040503050406030204" pitchFamily="18" charset="0"/>
              </a:rPr>
              <a:t>"</a:t>
            </a:r>
          </a:p>
          <a:p>
            <a:pPr marL="182880" indent="0" algn="just">
              <a:buNone/>
            </a:pPr>
            <a:r>
              <a:rPr lang="en-US" sz="2000" dirty="0">
                <a:solidFill>
                  <a:srgbClr val="C00000"/>
                </a:solidFill>
                <a:latin typeface="Cambria" panose="02040503050406030204" pitchFamily="18" charset="0"/>
                <a:ea typeface="Cambria" panose="02040503050406030204" pitchFamily="18" charset="0"/>
              </a:rPr>
              <a:t>Well, that web calculator is </a:t>
            </a:r>
            <a:r>
              <a:rPr lang="en-US" altLang="zh-CN" sz="2000" dirty="0">
                <a:solidFill>
                  <a:srgbClr val="C00000"/>
                </a:solidFill>
                <a:latin typeface="Cambria" panose="02040503050406030204" pitchFamily="18" charset="0"/>
                <a:ea typeface="Cambria" panose="02040503050406030204" pitchFamily="18" charset="0"/>
              </a:rPr>
              <a:t>actually an interface of the </a:t>
            </a:r>
            <a:r>
              <a:rPr lang="en-US" sz="2000" dirty="0">
                <a:solidFill>
                  <a:srgbClr val="C00000"/>
                </a:solidFill>
                <a:latin typeface="Cambria" panose="02040503050406030204" pitchFamily="18" charset="0"/>
                <a:ea typeface="Cambria" panose="02040503050406030204" pitchFamily="18" charset="0"/>
              </a:rPr>
              <a:t>MSU </a:t>
            </a:r>
            <a:r>
              <a:rPr lang="en-US" sz="2000" dirty="0" err="1">
                <a:solidFill>
                  <a:srgbClr val="C00000"/>
                </a:solidFill>
                <a:latin typeface="Cambria" panose="02040503050406030204" pitchFamily="18" charset="0"/>
                <a:ea typeface="Cambria" panose="02040503050406030204" pitchFamily="18" charset="0"/>
              </a:rPr>
              <a:t>Logft</a:t>
            </a:r>
            <a:r>
              <a:rPr lang="en-US" altLang="zh-CN" sz="2000" dirty="0" err="1">
                <a:solidFill>
                  <a:srgbClr val="C00000"/>
                </a:solidFill>
                <a:latin typeface="Cambria" panose="02040503050406030204" pitchFamily="18" charset="0"/>
                <a:ea typeface="Cambria" panose="02040503050406030204" pitchFamily="18" charset="0"/>
              </a:rPr>
              <a:t>C</a:t>
            </a:r>
            <a:r>
              <a:rPr lang="en-US" sz="2000" dirty="0" err="1">
                <a:solidFill>
                  <a:srgbClr val="C00000"/>
                </a:solidFill>
                <a:latin typeface="Cambria" panose="02040503050406030204" pitchFamily="18" charset="0"/>
                <a:ea typeface="Cambria" panose="02040503050406030204" pitchFamily="18" charset="0"/>
              </a:rPr>
              <a:t>alculator</a:t>
            </a:r>
            <a:r>
              <a:rPr lang="en-US" sz="2000" dirty="0">
                <a:solidFill>
                  <a:srgbClr val="C00000"/>
                </a:solidFill>
                <a:latin typeface="Cambria" panose="02040503050406030204" pitchFamily="18" charset="0"/>
                <a:ea typeface="Cambria" panose="02040503050406030204" pitchFamily="18" charset="0"/>
              </a:rPr>
              <a:t>; part of the MSU </a:t>
            </a:r>
            <a:r>
              <a:rPr lang="en-US" altLang="zh-CN" sz="2000" dirty="0" err="1">
                <a:solidFill>
                  <a:srgbClr val="C00000"/>
                </a:solidFill>
                <a:latin typeface="Cambria" panose="02040503050406030204" pitchFamily="18" charset="0"/>
                <a:ea typeface="Cambria" panose="02040503050406030204" pitchFamily="18" charset="0"/>
              </a:rPr>
              <a:t>RadiationReport</a:t>
            </a:r>
            <a:r>
              <a:rPr lang="en-US" altLang="zh-CN" sz="2000" dirty="0">
                <a:solidFill>
                  <a:srgbClr val="C00000"/>
                </a:solidFill>
                <a:latin typeface="Cambria" panose="02040503050406030204" pitchFamily="18" charset="0"/>
                <a:ea typeface="Cambria" panose="02040503050406030204" pitchFamily="18" charset="0"/>
              </a:rPr>
              <a:t> Calculator.</a:t>
            </a:r>
            <a:endParaRPr lang="en-US" sz="2000" dirty="0">
              <a:solidFill>
                <a:srgbClr val="C00000"/>
              </a:solidFill>
              <a:latin typeface="Cambria" panose="02040503050406030204" pitchFamily="18" charset="0"/>
              <a:ea typeface="Cambria" panose="02040503050406030204" pitchFamily="18" charset="0"/>
            </a:endParaRPr>
          </a:p>
          <a:p>
            <a:pPr marL="182880" indent="0" algn="just">
              <a:buNone/>
            </a:pPr>
            <a:r>
              <a:rPr lang="en-US" sz="2000" dirty="0">
                <a:solidFill>
                  <a:srgbClr val="0033CC"/>
                </a:solidFill>
                <a:latin typeface="Cambria" panose="02040503050406030204" pitchFamily="18" charset="0"/>
                <a:ea typeface="Cambria" panose="02040503050406030204" pitchFamily="18" charset="0"/>
                <a:hlinkClick r:id="rId2"/>
              </a:rPr>
              <a:t>https://github.com/IAEA-NSDDNetwork/RadiationReport</a:t>
            </a:r>
            <a:endParaRPr lang="en-US" sz="2000" dirty="0">
              <a:solidFill>
                <a:srgbClr val="0033CC"/>
              </a:solidFill>
              <a:latin typeface="Cambria" panose="02040503050406030204" pitchFamily="18" charset="0"/>
              <a:ea typeface="Cambria" panose="02040503050406030204" pitchFamily="18" charset="0"/>
            </a:endParaRPr>
          </a:p>
          <a:p>
            <a:pPr marL="182880" indent="0" algn="just">
              <a:buNone/>
            </a:pPr>
            <a:r>
              <a:rPr lang="en-US" sz="2000" dirty="0">
                <a:solidFill>
                  <a:srgbClr val="009900"/>
                </a:solidFill>
                <a:latin typeface="Cambria" panose="02040503050406030204" pitchFamily="18" charset="0"/>
                <a:ea typeface="Cambria" panose="02040503050406030204" pitchFamily="18" charset="0"/>
              </a:rPr>
              <a:t>(Done)</a:t>
            </a:r>
            <a:endParaRPr lang="en-US" sz="2000" dirty="0">
              <a:solidFill>
                <a:srgbClr val="0033CC"/>
              </a:solidFill>
              <a:latin typeface="Cambria" panose="02040503050406030204" pitchFamily="18" charset="0"/>
              <a:ea typeface="Cambria" panose="02040503050406030204" pitchFamily="18" charset="0"/>
            </a:endParaRPr>
          </a:p>
          <a:p>
            <a:pPr algn="just"/>
            <a:endParaRPr lang="en-US" sz="2000" dirty="0">
              <a:solidFill>
                <a:srgbClr val="0033CC"/>
              </a:solidFill>
              <a:latin typeface="Cambria" panose="02040503050406030204" pitchFamily="18" charset="0"/>
              <a:ea typeface="Cambria" panose="02040503050406030204" pitchFamily="18" charset="0"/>
            </a:endParaRPr>
          </a:p>
        </p:txBody>
      </p:sp>
      <p:sp>
        <p:nvSpPr>
          <p:cNvPr id="3" name="Title 2">
            <a:extLst>
              <a:ext uri="{FF2B5EF4-FFF2-40B4-BE49-F238E27FC236}">
                <a16:creationId xmlns:a16="http://schemas.microsoft.com/office/drawing/2014/main" id="{9D4ABFDA-F7F6-444F-8C76-D3728875BC87}"/>
              </a:ext>
            </a:extLst>
          </p:cNvPr>
          <p:cNvSpPr>
            <a:spLocks noGrp="1"/>
          </p:cNvSpPr>
          <p:nvPr>
            <p:ph type="title"/>
          </p:nvPr>
        </p:nvSpPr>
        <p:spPr/>
        <p:txBody>
          <a:bodyPr/>
          <a:lstStyle/>
          <a:p>
            <a:r>
              <a:rPr lang="en-US" dirty="0"/>
              <a:t>Comments </a:t>
            </a:r>
            <a:r>
              <a:rPr lang="en-US" altLang="zh-CN" dirty="0"/>
              <a:t>for Table I</a:t>
            </a:r>
            <a:endParaRPr lang="en-US" dirty="0"/>
          </a:p>
        </p:txBody>
      </p:sp>
      <p:sp>
        <p:nvSpPr>
          <p:cNvPr id="4" name="Footer Placeholder 3">
            <a:extLst>
              <a:ext uri="{FF2B5EF4-FFF2-40B4-BE49-F238E27FC236}">
                <a16:creationId xmlns:a16="http://schemas.microsoft.com/office/drawing/2014/main" id="{C796231D-A7D2-4984-9648-5A188619A51F}"/>
              </a:ext>
            </a:extLst>
          </p:cNvPr>
          <p:cNvSpPr>
            <a:spLocks noGrp="1"/>
          </p:cNvSpPr>
          <p:nvPr>
            <p:ph type="ftr" sz="quarter" idx="10"/>
          </p:nvPr>
        </p:nvSpPr>
        <p:spPr/>
        <p:txBody>
          <a:bodyPr/>
          <a:lstStyle/>
          <a:p>
            <a:pPr>
              <a:defRPr/>
            </a:pPr>
            <a:r>
              <a:rPr lang="en-US"/>
              <a:t>Nuclear Data</a:t>
            </a:r>
            <a:endParaRPr lang="en-US" dirty="0"/>
          </a:p>
        </p:txBody>
      </p:sp>
      <p:sp>
        <p:nvSpPr>
          <p:cNvPr id="5" name="Slide Number Placeholder 4">
            <a:extLst>
              <a:ext uri="{FF2B5EF4-FFF2-40B4-BE49-F238E27FC236}">
                <a16:creationId xmlns:a16="http://schemas.microsoft.com/office/drawing/2014/main" id="{E71FCE42-9BB2-47E5-9FA5-DF1CA9A38DA5}"/>
              </a:ext>
            </a:extLst>
          </p:cNvPr>
          <p:cNvSpPr>
            <a:spLocks noGrp="1"/>
          </p:cNvSpPr>
          <p:nvPr>
            <p:ph type="sldNum" sz="quarter" idx="11"/>
          </p:nvPr>
        </p:nvSpPr>
        <p:spPr/>
        <p:txBody>
          <a:bodyPr/>
          <a:lstStyle/>
          <a:p>
            <a:pPr>
              <a:defRPr/>
            </a:pPr>
            <a:r>
              <a:rPr lang="en-US"/>
              <a:t>, Slide </a:t>
            </a:r>
            <a:fld id="{35AD4620-7552-4207-8973-898801ED212B}" type="slidenum">
              <a:rPr lang="en-US" smtClean="0"/>
              <a:pPr>
                <a:defRPr/>
              </a:pPr>
              <a:t>31</a:t>
            </a:fld>
            <a:endParaRPr lang="en-US" dirty="0"/>
          </a:p>
        </p:txBody>
      </p:sp>
    </p:spTree>
    <p:extLst>
      <p:ext uri="{BB962C8B-B14F-4D97-AF65-F5344CB8AC3E}">
        <p14:creationId xmlns:p14="http://schemas.microsoft.com/office/powerpoint/2010/main" val="157342116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239DC4-0AFB-444D-BB22-40C2D7BB6F95}"/>
              </a:ext>
            </a:extLst>
          </p:cNvPr>
          <p:cNvSpPr>
            <a:spLocks noGrp="1"/>
          </p:cNvSpPr>
          <p:nvPr>
            <p:ph idx="1"/>
          </p:nvPr>
        </p:nvSpPr>
        <p:spPr/>
        <p:txBody>
          <a:bodyPr/>
          <a:lstStyle/>
          <a:p>
            <a:r>
              <a:rPr lang="en-US" dirty="0">
                <a:solidFill>
                  <a:srgbClr val="C00000"/>
                </a:solidFill>
                <a:latin typeface="Cambria" panose="02040503050406030204" pitchFamily="18" charset="0"/>
                <a:ea typeface="Cambria" panose="02040503050406030204" pitchFamily="18" charset="0"/>
              </a:rPr>
              <a:t>I have compiled the datasets from 2025Bu00. You can find the links below:</a:t>
            </a:r>
          </a:p>
          <a:p>
            <a:endParaRPr lang="en-US" dirty="0">
              <a:hlinkClick r:id="rId2"/>
            </a:endParaRPr>
          </a:p>
          <a:p>
            <a:r>
              <a:rPr lang="en-US" dirty="0">
                <a:hlinkClick r:id="rId2"/>
              </a:rPr>
              <a:t>https://wikihost.frib.msu.edu/pxct/lib/exe/fetch.php?media=output_2025bu00_30p.pdf</a:t>
            </a:r>
            <a:endParaRPr lang="en-US" dirty="0"/>
          </a:p>
          <a:p>
            <a:endParaRPr lang="en-US" dirty="0"/>
          </a:p>
          <a:p>
            <a:r>
              <a:rPr lang="en-US" dirty="0">
                <a:hlinkClick r:id="rId3"/>
              </a:rPr>
              <a:t>https://wikihost.frib.msu.edu/pxct/lib/exe/fetch.php?media=logft_2025bu00_31s.pdf</a:t>
            </a:r>
            <a:endParaRPr lang="en-US" dirty="0"/>
          </a:p>
          <a:p>
            <a:endParaRPr lang="en-US" dirty="0"/>
          </a:p>
          <a:p>
            <a:r>
              <a:rPr lang="en-US" dirty="0">
                <a:solidFill>
                  <a:srgbClr val="C00000"/>
                </a:solidFill>
                <a:latin typeface="Cambria" panose="02040503050406030204" pitchFamily="18" charset="0"/>
                <a:ea typeface="Cambria" panose="02040503050406030204" pitchFamily="18" charset="0"/>
              </a:rPr>
              <a:t>We did not mention any spins or parities in the paper.</a:t>
            </a:r>
          </a:p>
          <a:p>
            <a:pPr marL="182880" indent="0">
              <a:buNone/>
            </a:pPr>
            <a:r>
              <a:rPr lang="en-US" dirty="0">
                <a:solidFill>
                  <a:srgbClr val="C00000"/>
                </a:solidFill>
                <a:latin typeface="Cambria" panose="02040503050406030204" pitchFamily="18" charset="0"/>
                <a:ea typeface="Cambria" panose="02040503050406030204" pitchFamily="18" charset="0"/>
              </a:rPr>
              <a:t>We can constrain the unknown </a:t>
            </a:r>
            <a:r>
              <a:rPr lang="en-US" i="1" dirty="0">
                <a:solidFill>
                  <a:srgbClr val="C00000"/>
                </a:solidFill>
                <a:latin typeface="Cambria" panose="02040503050406030204" pitchFamily="18" charset="0"/>
                <a:ea typeface="Cambria" panose="02040503050406030204" pitchFamily="18" charset="0"/>
              </a:rPr>
              <a:t>J</a:t>
            </a:r>
            <a:r>
              <a:rPr lang="en-US" i="1" baseline="30000" dirty="0">
                <a:solidFill>
                  <a:srgbClr val="C00000"/>
                </a:solidFill>
                <a:latin typeface="Cambria" panose="02040503050406030204" pitchFamily="18" charset="0"/>
                <a:ea typeface="Cambria" panose="02040503050406030204" pitchFamily="18" charset="0"/>
              </a:rPr>
              <a:t>π</a:t>
            </a:r>
            <a:r>
              <a:rPr lang="en-US" dirty="0">
                <a:solidFill>
                  <a:srgbClr val="C00000"/>
                </a:solidFill>
                <a:latin typeface="Cambria" panose="02040503050406030204" pitchFamily="18" charset="0"/>
                <a:ea typeface="Cambria" panose="02040503050406030204" pitchFamily="18" charset="0"/>
              </a:rPr>
              <a:t> values of many high-lying </a:t>
            </a:r>
            <a:r>
              <a:rPr lang="en-US" baseline="30000" dirty="0">
                <a:solidFill>
                  <a:srgbClr val="C00000"/>
                </a:solidFill>
                <a:latin typeface="Cambria" panose="02040503050406030204" pitchFamily="18" charset="0"/>
                <a:ea typeface="Cambria" panose="02040503050406030204" pitchFamily="18" charset="0"/>
              </a:rPr>
              <a:t>31</a:t>
            </a:r>
            <a:r>
              <a:rPr lang="en-US" dirty="0">
                <a:solidFill>
                  <a:srgbClr val="C00000"/>
                </a:solidFill>
                <a:latin typeface="Cambria" panose="02040503050406030204" pitchFamily="18" charset="0"/>
                <a:ea typeface="Cambria" panose="02040503050406030204" pitchFamily="18" charset="0"/>
              </a:rPr>
              <a:t>S states.</a:t>
            </a:r>
          </a:p>
        </p:txBody>
      </p:sp>
      <p:sp>
        <p:nvSpPr>
          <p:cNvPr id="3" name="Title 2">
            <a:extLst>
              <a:ext uri="{FF2B5EF4-FFF2-40B4-BE49-F238E27FC236}">
                <a16:creationId xmlns:a16="http://schemas.microsoft.com/office/drawing/2014/main" id="{A426454E-5DC8-4BDE-89AB-5ED864D8AAF5}"/>
              </a:ext>
            </a:extLst>
          </p:cNvPr>
          <p:cNvSpPr>
            <a:spLocks noGrp="1"/>
          </p:cNvSpPr>
          <p:nvPr>
            <p:ph type="title"/>
          </p:nvPr>
        </p:nvSpPr>
        <p:spPr/>
        <p:txBody>
          <a:bodyPr/>
          <a:lstStyle/>
          <a:p>
            <a:r>
              <a:rPr lang="en-US" dirty="0"/>
              <a:t>Comments </a:t>
            </a:r>
            <a:r>
              <a:rPr lang="en-US" altLang="zh-CN" dirty="0"/>
              <a:t>for Table I</a:t>
            </a:r>
            <a:endParaRPr lang="en-US" dirty="0"/>
          </a:p>
        </p:txBody>
      </p:sp>
      <p:sp>
        <p:nvSpPr>
          <p:cNvPr id="4" name="Footer Placeholder 3">
            <a:extLst>
              <a:ext uri="{FF2B5EF4-FFF2-40B4-BE49-F238E27FC236}">
                <a16:creationId xmlns:a16="http://schemas.microsoft.com/office/drawing/2014/main" id="{AB1683E6-798A-43DE-AA5A-1FF278C2105D}"/>
              </a:ext>
            </a:extLst>
          </p:cNvPr>
          <p:cNvSpPr>
            <a:spLocks noGrp="1"/>
          </p:cNvSpPr>
          <p:nvPr>
            <p:ph type="ftr" sz="quarter" idx="10"/>
          </p:nvPr>
        </p:nvSpPr>
        <p:spPr/>
        <p:txBody>
          <a:bodyPr/>
          <a:lstStyle/>
          <a:p>
            <a:pPr>
              <a:defRPr/>
            </a:pPr>
            <a:r>
              <a:rPr lang="en-US"/>
              <a:t>Nuclear Data</a:t>
            </a:r>
            <a:endParaRPr lang="en-US" dirty="0"/>
          </a:p>
        </p:txBody>
      </p:sp>
      <p:sp>
        <p:nvSpPr>
          <p:cNvPr id="5" name="Slide Number Placeholder 4">
            <a:extLst>
              <a:ext uri="{FF2B5EF4-FFF2-40B4-BE49-F238E27FC236}">
                <a16:creationId xmlns:a16="http://schemas.microsoft.com/office/drawing/2014/main" id="{B804F84B-2356-4AB7-9FFE-A46F2B5DC226}"/>
              </a:ext>
            </a:extLst>
          </p:cNvPr>
          <p:cNvSpPr>
            <a:spLocks noGrp="1"/>
          </p:cNvSpPr>
          <p:nvPr>
            <p:ph type="sldNum" sz="quarter" idx="11"/>
          </p:nvPr>
        </p:nvSpPr>
        <p:spPr/>
        <p:txBody>
          <a:bodyPr/>
          <a:lstStyle/>
          <a:p>
            <a:pPr>
              <a:defRPr/>
            </a:pPr>
            <a:r>
              <a:rPr lang="en-US"/>
              <a:t>, Slide </a:t>
            </a:r>
            <a:fld id="{35AD4620-7552-4207-8973-898801ED212B}" type="slidenum">
              <a:rPr lang="en-US" smtClean="0"/>
              <a:pPr>
                <a:defRPr/>
              </a:pPr>
              <a:t>32</a:t>
            </a:fld>
            <a:endParaRPr lang="en-US" dirty="0"/>
          </a:p>
        </p:txBody>
      </p:sp>
    </p:spTree>
    <p:extLst>
      <p:ext uri="{BB962C8B-B14F-4D97-AF65-F5344CB8AC3E}">
        <p14:creationId xmlns:p14="http://schemas.microsoft.com/office/powerpoint/2010/main" val="279337957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7847AF2-22F8-4861-9E0E-064D011F6F67}"/>
              </a:ext>
            </a:extLst>
          </p:cNvPr>
          <p:cNvSpPr>
            <a:spLocks noGrp="1"/>
          </p:cNvSpPr>
          <p:nvPr>
            <p:ph type="title"/>
          </p:nvPr>
        </p:nvSpPr>
        <p:spPr/>
        <p:txBody>
          <a:bodyPr/>
          <a:lstStyle/>
          <a:p>
            <a:r>
              <a:rPr lang="en-US" dirty="0"/>
              <a:t>Comments </a:t>
            </a:r>
            <a:r>
              <a:rPr lang="en-US" altLang="zh-CN" dirty="0"/>
              <a:t>Feb. 2025</a:t>
            </a:r>
            <a:endParaRPr lang="en-US" dirty="0"/>
          </a:p>
        </p:txBody>
      </p:sp>
      <p:sp>
        <p:nvSpPr>
          <p:cNvPr id="4" name="Footer Placeholder 3">
            <a:extLst>
              <a:ext uri="{FF2B5EF4-FFF2-40B4-BE49-F238E27FC236}">
                <a16:creationId xmlns:a16="http://schemas.microsoft.com/office/drawing/2014/main" id="{D5F7EB73-CBF9-463B-9DCA-81130D418902}"/>
              </a:ext>
            </a:extLst>
          </p:cNvPr>
          <p:cNvSpPr>
            <a:spLocks noGrp="1"/>
          </p:cNvSpPr>
          <p:nvPr>
            <p:ph type="ftr" sz="quarter" idx="10"/>
          </p:nvPr>
        </p:nvSpPr>
        <p:spPr/>
        <p:txBody>
          <a:bodyPr/>
          <a:lstStyle/>
          <a:p>
            <a:pPr>
              <a:defRPr/>
            </a:pPr>
            <a:r>
              <a:rPr lang="en-US"/>
              <a:t>Nuclear Data</a:t>
            </a:r>
            <a:endParaRPr lang="en-US" dirty="0"/>
          </a:p>
        </p:txBody>
      </p:sp>
      <p:sp>
        <p:nvSpPr>
          <p:cNvPr id="5" name="Slide Number Placeholder 4">
            <a:extLst>
              <a:ext uri="{FF2B5EF4-FFF2-40B4-BE49-F238E27FC236}">
                <a16:creationId xmlns:a16="http://schemas.microsoft.com/office/drawing/2014/main" id="{DB22FC0C-B350-4D2C-89E0-A4466C34A14A}"/>
              </a:ext>
            </a:extLst>
          </p:cNvPr>
          <p:cNvSpPr>
            <a:spLocks noGrp="1"/>
          </p:cNvSpPr>
          <p:nvPr>
            <p:ph type="sldNum" sz="quarter" idx="11"/>
          </p:nvPr>
        </p:nvSpPr>
        <p:spPr/>
        <p:txBody>
          <a:bodyPr/>
          <a:lstStyle/>
          <a:p>
            <a:pPr>
              <a:defRPr/>
            </a:pPr>
            <a:r>
              <a:rPr lang="en-US"/>
              <a:t>, Slide </a:t>
            </a:r>
            <a:fld id="{35AD4620-7552-4207-8973-898801ED212B}" type="slidenum">
              <a:rPr lang="en-US" smtClean="0"/>
              <a:pPr>
                <a:defRPr/>
              </a:pPr>
              <a:t>33</a:t>
            </a:fld>
            <a:endParaRPr lang="en-US" dirty="0"/>
          </a:p>
        </p:txBody>
      </p:sp>
      <p:pic>
        <p:nvPicPr>
          <p:cNvPr id="1039" name="Picture 1">
            <a:extLst>
              <a:ext uri="{FF2B5EF4-FFF2-40B4-BE49-F238E27FC236}">
                <a16:creationId xmlns:a16="http://schemas.microsoft.com/office/drawing/2014/main" id="{A814598F-07C8-4151-8AF3-3A938FCE959C}"/>
              </a:ext>
            </a:extLst>
          </p:cNvPr>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76878" y="1854307"/>
            <a:ext cx="3786122" cy="1181100"/>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5">
            <a:extLst>
              <a:ext uri="{FF2B5EF4-FFF2-40B4-BE49-F238E27FC236}">
                <a16:creationId xmlns:a16="http://schemas.microsoft.com/office/drawing/2014/main" id="{88B30430-FE21-4205-8A1C-CAF898F1ACA0}"/>
              </a:ext>
            </a:extLst>
          </p:cNvPr>
          <p:cNvPicPr>
            <a:picLocks noChangeAspect="1" noChangeArrowheads="1"/>
          </p:cNvPicPr>
          <p:nvPr/>
        </p:nvPicPr>
        <p:blipFill>
          <a:blip r:embed="rId4" r:link="rId5">
            <a:extLst>
              <a:ext uri="{28A0092B-C50C-407E-A947-70E740481C1C}">
                <a14:useLocalDpi xmlns:a14="http://schemas.microsoft.com/office/drawing/2010/main" val="0"/>
              </a:ext>
            </a:extLst>
          </a:blip>
          <a:srcRect/>
          <a:stretch>
            <a:fillRect/>
          </a:stretch>
        </p:blipFill>
        <p:spPr bwMode="auto">
          <a:xfrm>
            <a:off x="76878" y="3492607"/>
            <a:ext cx="3778250" cy="601663"/>
          </a:xfrm>
          <a:prstGeom prst="rect">
            <a:avLst/>
          </a:prstGeom>
          <a:noFill/>
          <a:extLst>
            <a:ext uri="{909E8E84-426E-40DD-AFC4-6F175D3DCCD1}">
              <a14:hiddenFill xmlns:a14="http://schemas.microsoft.com/office/drawing/2010/main">
                <a:solidFill>
                  <a:srgbClr val="FFFFFF"/>
                </a:solidFill>
              </a14:hiddenFill>
            </a:ext>
          </a:extLst>
        </p:spPr>
      </p:pic>
      <p:pic>
        <p:nvPicPr>
          <p:cNvPr id="1037" name="Picture 2">
            <a:extLst>
              <a:ext uri="{FF2B5EF4-FFF2-40B4-BE49-F238E27FC236}">
                <a16:creationId xmlns:a16="http://schemas.microsoft.com/office/drawing/2014/main" id="{C51A34E5-9281-4DA9-9DCF-4680A0CFECB4}"/>
              </a:ext>
            </a:extLst>
          </p:cNvPr>
          <p:cNvPicPr>
            <a:picLocks noChangeAspect="1" noChangeArrowheads="1"/>
          </p:cNvPicPr>
          <p:nvPr/>
        </p:nvPicPr>
        <p:blipFill>
          <a:blip r:embed="rId6" r:link="rId7">
            <a:extLst>
              <a:ext uri="{28A0092B-C50C-407E-A947-70E740481C1C}">
                <a14:useLocalDpi xmlns:a14="http://schemas.microsoft.com/office/drawing/2010/main" val="0"/>
              </a:ext>
            </a:extLst>
          </a:blip>
          <a:srcRect/>
          <a:stretch>
            <a:fillRect/>
          </a:stretch>
        </p:blipFill>
        <p:spPr bwMode="auto">
          <a:xfrm>
            <a:off x="76879" y="4378750"/>
            <a:ext cx="3800290" cy="990600"/>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6">
            <a:extLst>
              <a:ext uri="{FF2B5EF4-FFF2-40B4-BE49-F238E27FC236}">
                <a16:creationId xmlns:a16="http://schemas.microsoft.com/office/drawing/2014/main" id="{CF71B61E-40A1-47D0-A020-A8EDC5B4CF53}"/>
              </a:ext>
            </a:extLst>
          </p:cNvPr>
          <p:cNvSpPr>
            <a:spLocks noChangeArrowheads="1"/>
          </p:cNvSpPr>
          <p:nvPr/>
        </p:nvSpPr>
        <p:spPr bwMode="auto">
          <a:xfrm>
            <a:off x="76878" y="1102487"/>
            <a:ext cx="9067122" cy="1046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rgbClr val="000099"/>
                </a:solidFill>
                <a:effectLst/>
                <a:latin typeface="Cambria" panose="02040503050406030204" pitchFamily="18" charset="0"/>
                <a:ea typeface="Aptos" charset="0"/>
                <a:cs typeface="Calibri" panose="020F0502020204030204" pitchFamily="34" charset="0"/>
              </a:rPr>
              <a:t>1) It appears that </a:t>
            </a:r>
            <a:r>
              <a:rPr kumimoji="0" lang="en-US" altLang="en-US" sz="1100" b="0" i="0" u="none" strike="noStrike" cap="none" normalizeH="0" baseline="30000" dirty="0">
                <a:ln>
                  <a:noFill/>
                </a:ln>
                <a:solidFill>
                  <a:srgbClr val="000099"/>
                </a:solidFill>
                <a:effectLst/>
                <a:latin typeface="Cambria" panose="02040503050406030204" pitchFamily="18" charset="0"/>
                <a:ea typeface="Aptos" charset="0"/>
                <a:cs typeface="Calibri" panose="020F0502020204030204" pitchFamily="34" charset="0"/>
              </a:rPr>
              <a:t>30</a:t>
            </a:r>
            <a:r>
              <a:rPr kumimoji="0" lang="en-US" altLang="en-US" sz="1100" b="0" i="0" u="none" strike="noStrike" cap="none" normalizeH="0" baseline="0" dirty="0">
                <a:ln>
                  <a:noFill/>
                </a:ln>
                <a:solidFill>
                  <a:srgbClr val="000099"/>
                </a:solidFill>
                <a:effectLst/>
                <a:latin typeface="Cambria" panose="02040503050406030204" pitchFamily="18" charset="0"/>
                <a:ea typeface="Aptos" charset="0"/>
                <a:cs typeface="Calibri" panose="020F0502020204030204" pitchFamily="34" charset="0"/>
              </a:rPr>
              <a:t>P excitation energies have been updated according to the latest ENSDF.</a:t>
            </a:r>
            <a:endParaRPr kumimoji="0" lang="en-US" altLang="en-U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rgbClr val="000099"/>
                </a:solidFill>
                <a:effectLst/>
                <a:latin typeface="Cambria" panose="02040503050406030204" pitchFamily="18" charset="0"/>
                <a:ea typeface="Aptos" charset="0"/>
                <a:cs typeface="Calibri" panose="020F0502020204030204" pitchFamily="34" charset="0"/>
              </a:rPr>
              <a:t>Also, you may update Ref. [54] M. </a:t>
            </a:r>
            <a:r>
              <a:rPr kumimoji="0" lang="en-US" altLang="en-US" sz="1100" b="0" i="0" u="none" strike="noStrike" cap="none" normalizeH="0" baseline="0" dirty="0" err="1">
                <a:ln>
                  <a:noFill/>
                </a:ln>
                <a:solidFill>
                  <a:srgbClr val="000099"/>
                </a:solidFill>
                <a:effectLst/>
                <a:latin typeface="Cambria" panose="02040503050406030204" pitchFamily="18" charset="0"/>
                <a:ea typeface="Aptos" charset="0"/>
                <a:cs typeface="Calibri" panose="020F0502020204030204" pitchFamily="34" charset="0"/>
              </a:rPr>
              <a:t>Shamsuzzoha</a:t>
            </a:r>
            <a:r>
              <a:rPr kumimoji="0" lang="en-US" altLang="en-US" sz="1100" b="0" i="0" u="none" strike="noStrike" cap="none" normalizeH="0" baseline="0" dirty="0">
                <a:ln>
                  <a:noFill/>
                </a:ln>
                <a:solidFill>
                  <a:srgbClr val="000099"/>
                </a:solidFill>
                <a:effectLst/>
                <a:latin typeface="Cambria" panose="02040503050406030204" pitchFamily="18" charset="0"/>
                <a:ea typeface="Aptos" charset="0"/>
                <a:cs typeface="Calibri" panose="020F0502020204030204" pitchFamily="34" charset="0"/>
              </a:rPr>
              <a:t> </a:t>
            </a:r>
            <a:r>
              <a:rPr kumimoji="0" lang="en-US" altLang="en-US" sz="1100" b="0" i="0" u="none" strike="noStrike" cap="none" normalizeH="0" baseline="0" dirty="0" err="1">
                <a:ln>
                  <a:noFill/>
                </a:ln>
                <a:solidFill>
                  <a:srgbClr val="000099"/>
                </a:solidFill>
                <a:effectLst/>
                <a:latin typeface="Cambria" panose="02040503050406030204" pitchFamily="18" charset="0"/>
                <a:ea typeface="Aptos" charset="0"/>
                <a:cs typeface="Calibri" panose="020F0502020204030204" pitchFamily="34" charset="0"/>
              </a:rPr>
              <a:t>Basunia</a:t>
            </a:r>
            <a:r>
              <a:rPr kumimoji="0" lang="en-US" altLang="en-US" sz="1100" b="0" i="0" u="none" strike="noStrike" cap="none" normalizeH="0" baseline="0" dirty="0">
                <a:ln>
                  <a:noFill/>
                </a:ln>
                <a:solidFill>
                  <a:srgbClr val="000099"/>
                </a:solidFill>
                <a:effectLst/>
                <a:latin typeface="Cambria" panose="02040503050406030204" pitchFamily="18" charset="0"/>
                <a:ea typeface="Aptos" charset="0"/>
                <a:cs typeface="Calibri" panose="020F0502020204030204" pitchFamily="34" charset="0"/>
              </a:rPr>
              <a:t>, Nuclear Data Sheets 111, 2331 (2010). to M. </a:t>
            </a:r>
            <a:r>
              <a:rPr kumimoji="0" lang="en-US" altLang="en-US" sz="1100" b="0" i="0" u="none" strike="noStrike" cap="none" normalizeH="0" baseline="0" dirty="0" err="1">
                <a:ln>
                  <a:noFill/>
                </a:ln>
                <a:solidFill>
                  <a:srgbClr val="000099"/>
                </a:solidFill>
                <a:effectLst/>
                <a:latin typeface="Cambria" panose="02040503050406030204" pitchFamily="18" charset="0"/>
                <a:ea typeface="Aptos" charset="0"/>
                <a:cs typeface="Calibri" panose="020F0502020204030204" pitchFamily="34" charset="0"/>
              </a:rPr>
              <a:t>Shamsuzzoha</a:t>
            </a:r>
            <a:r>
              <a:rPr kumimoji="0" lang="en-US" altLang="en-US" sz="1100" b="0" i="0" u="none" strike="noStrike" cap="none" normalizeH="0" baseline="0" dirty="0">
                <a:ln>
                  <a:noFill/>
                </a:ln>
                <a:solidFill>
                  <a:srgbClr val="000099"/>
                </a:solidFill>
                <a:effectLst/>
                <a:latin typeface="Cambria" panose="02040503050406030204" pitchFamily="18" charset="0"/>
                <a:ea typeface="Aptos" charset="0"/>
                <a:cs typeface="Calibri" panose="020F0502020204030204" pitchFamily="34" charset="0"/>
              </a:rPr>
              <a:t> </a:t>
            </a:r>
            <a:r>
              <a:rPr kumimoji="0" lang="en-US" altLang="en-US" sz="1100" b="0" i="0" u="none" strike="noStrike" cap="none" normalizeH="0" baseline="0" dirty="0" err="1">
                <a:ln>
                  <a:noFill/>
                </a:ln>
                <a:solidFill>
                  <a:srgbClr val="000099"/>
                </a:solidFill>
                <a:effectLst/>
                <a:latin typeface="Cambria" panose="02040503050406030204" pitchFamily="18" charset="0"/>
                <a:ea typeface="Aptos" charset="0"/>
                <a:cs typeface="Calibri" panose="020F0502020204030204" pitchFamily="34" charset="0"/>
              </a:rPr>
              <a:t>Basunia</a:t>
            </a:r>
            <a:r>
              <a:rPr kumimoji="0" lang="en-US" altLang="en-US" sz="1100" b="0" i="0" u="none" strike="noStrike" cap="none" normalizeH="0" baseline="0" dirty="0">
                <a:ln>
                  <a:noFill/>
                </a:ln>
                <a:solidFill>
                  <a:srgbClr val="000099"/>
                </a:solidFill>
                <a:effectLst/>
                <a:latin typeface="Cambria" panose="02040503050406030204" pitchFamily="18" charset="0"/>
                <a:ea typeface="Aptos" charset="0"/>
                <a:cs typeface="Calibri" panose="020F0502020204030204" pitchFamily="34" charset="0"/>
              </a:rPr>
              <a:t>, Nuclear Data Sheets 197, 1 (2024).</a:t>
            </a:r>
            <a:endParaRPr kumimoji="0" lang="en-US" altLang="en-U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rgbClr val="000099"/>
                </a:solidFill>
                <a:effectLst/>
                <a:latin typeface="Cambria" panose="02040503050406030204" pitchFamily="18" charset="0"/>
                <a:ea typeface="Aptos" charset="0"/>
                <a:cs typeface="Calibri" panose="020F0502020204030204" pitchFamily="34" charset="0"/>
              </a:rPr>
              <a:t>2) I notice you've added a formula for calculating </a:t>
            </a:r>
            <a:r>
              <a:rPr kumimoji="0" lang="en-US" altLang="en-US" sz="1100" b="0" i="1" u="none" strike="noStrike" cap="none" normalizeH="0" baseline="0" dirty="0">
                <a:ln>
                  <a:noFill/>
                </a:ln>
                <a:solidFill>
                  <a:srgbClr val="000099"/>
                </a:solidFill>
                <a:effectLst/>
                <a:latin typeface="Cambria" panose="02040503050406030204" pitchFamily="18" charset="0"/>
                <a:ea typeface="Aptos" charset="0"/>
                <a:cs typeface="Calibri" panose="020F0502020204030204" pitchFamily="34" charset="0"/>
              </a:rPr>
              <a:t>B</a:t>
            </a:r>
            <a:r>
              <a:rPr kumimoji="0" lang="en-US" altLang="en-US" sz="1100" b="0" i="0" u="none" strike="noStrike" cap="none" normalizeH="0" baseline="0" dirty="0">
                <a:ln>
                  <a:noFill/>
                </a:ln>
                <a:solidFill>
                  <a:srgbClr val="000099"/>
                </a:solidFill>
                <a:effectLst/>
                <a:latin typeface="Cambria" panose="02040503050406030204" pitchFamily="18" charset="0"/>
                <a:ea typeface="Aptos" charset="0"/>
                <a:cs typeface="Calibri" panose="020F0502020204030204" pitchFamily="34" charset="0"/>
              </a:rPr>
              <a:t>(GT):</a:t>
            </a:r>
            <a:endParaRPr kumimoji="0" lang="en-US" altLang="en-U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3" name="Rectangle 17">
            <a:extLst>
              <a:ext uri="{FF2B5EF4-FFF2-40B4-BE49-F238E27FC236}">
                <a16:creationId xmlns:a16="http://schemas.microsoft.com/office/drawing/2014/main" id="{1512854C-383A-4C8E-ADF5-47A4A1867B53}"/>
              </a:ext>
            </a:extLst>
          </p:cNvPr>
          <p:cNvSpPr>
            <a:spLocks noChangeArrowheads="1"/>
          </p:cNvSpPr>
          <p:nvPr/>
        </p:nvSpPr>
        <p:spPr bwMode="auto">
          <a:xfrm>
            <a:off x="76878" y="2994703"/>
            <a:ext cx="9067800" cy="5386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a:ln>
                  <a:noFill/>
                </a:ln>
                <a:solidFill>
                  <a:srgbClr val="000099"/>
                </a:solidFill>
                <a:effectLst/>
                <a:latin typeface="Cambria" panose="02040503050406030204" pitchFamily="18" charset="0"/>
                <a:ea typeface="Aptos" charset="0"/>
                <a:cs typeface="Calibri" panose="020F0502020204030204" pitchFamily="34" charset="0"/>
              </a:rPr>
              <a:t>Ref. [58] J. C. Hardy and I. S. Towner, Phys. Rev. C 91, 025501 (2015) gives</a:t>
            </a:r>
            <a:endParaRPr kumimoji="0" lang="en-US" altLang="en-US" sz="6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4" name="Rectangle 18">
            <a:extLst>
              <a:ext uri="{FF2B5EF4-FFF2-40B4-BE49-F238E27FC236}">
                <a16:creationId xmlns:a16="http://schemas.microsoft.com/office/drawing/2014/main" id="{52CEB2A3-42DA-4A89-9D92-E9E035086D26}"/>
              </a:ext>
            </a:extLst>
          </p:cNvPr>
          <p:cNvSpPr>
            <a:spLocks noChangeArrowheads="1"/>
          </p:cNvSpPr>
          <p:nvPr/>
        </p:nvSpPr>
        <p:spPr bwMode="auto">
          <a:xfrm>
            <a:off x="76878" y="4109446"/>
            <a:ext cx="9067800" cy="5386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rgbClr val="000099"/>
                </a:solidFill>
                <a:effectLst/>
                <a:latin typeface="Cambria" panose="02040503050406030204" pitchFamily="18" charset="0"/>
                <a:ea typeface="Aptos" charset="0"/>
                <a:cs typeface="Calibri" panose="020F0502020204030204" pitchFamily="34" charset="0"/>
              </a:rPr>
              <a:t>Why not cite J. C. Hardy and I. S. Towner, Phys. Rev. C 102, 045501 (2020)?</a:t>
            </a:r>
            <a:r>
              <a:rPr kumimoji="0" lang="en-US" altLang="en-US" sz="1100" b="0" i="0" u="none" strike="noStrike" cap="none" normalizeH="0" baseline="0" dirty="0">
                <a:ln>
                  <a:noFill/>
                </a:ln>
                <a:solidFill>
                  <a:srgbClr val="000099"/>
                </a:solidFill>
                <a:effectLst/>
                <a:latin typeface="等线" panose="02010600030101010101" pitchFamily="2" charset="-122"/>
                <a:ea typeface="等线" panose="02010600030101010101" pitchFamily="2" charset="-122"/>
                <a:cs typeface="Calibri" panose="020F0502020204030204" pitchFamily="34" charset="0"/>
              </a:rPr>
              <a:t> </a:t>
            </a:r>
            <a:r>
              <a:rPr kumimoji="0" lang="en-US" altLang="en-US" sz="1100" b="0" i="0" u="none" strike="noStrike" cap="none" normalizeH="0" baseline="0" dirty="0">
                <a:ln>
                  <a:noFill/>
                </a:ln>
                <a:solidFill>
                  <a:srgbClr val="000099"/>
                </a:solidFill>
                <a:effectLst/>
                <a:latin typeface="Cambria" panose="02040503050406030204" pitchFamily="18" charset="0"/>
                <a:ea typeface="Aptos" charset="0"/>
                <a:cs typeface="Calibri" panose="020F0502020204030204" pitchFamily="34" charset="0"/>
              </a:rPr>
              <a:t>The 2020 survey recommends a different Ft value:</a:t>
            </a:r>
            <a:endParaRPr kumimoji="0" lang="en-US" altLang="en-U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74177805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DD856BD-DB92-4A5F-8E3A-611323EA2449}"/>
              </a:ext>
            </a:extLst>
          </p:cNvPr>
          <p:cNvSpPr>
            <a:spLocks noGrp="1"/>
          </p:cNvSpPr>
          <p:nvPr>
            <p:ph type="title"/>
          </p:nvPr>
        </p:nvSpPr>
        <p:spPr/>
        <p:txBody>
          <a:bodyPr/>
          <a:lstStyle/>
          <a:p>
            <a:r>
              <a:rPr lang="en-US" dirty="0"/>
              <a:t>Comments </a:t>
            </a:r>
            <a:r>
              <a:rPr lang="en-US" altLang="zh-CN" dirty="0"/>
              <a:t>Feb. 2025</a:t>
            </a:r>
            <a:endParaRPr lang="en-US" dirty="0"/>
          </a:p>
        </p:txBody>
      </p:sp>
      <p:sp>
        <p:nvSpPr>
          <p:cNvPr id="4" name="Footer Placeholder 3">
            <a:extLst>
              <a:ext uri="{FF2B5EF4-FFF2-40B4-BE49-F238E27FC236}">
                <a16:creationId xmlns:a16="http://schemas.microsoft.com/office/drawing/2014/main" id="{BA5175B4-7E09-4FBF-AB21-0B682261A9B4}"/>
              </a:ext>
            </a:extLst>
          </p:cNvPr>
          <p:cNvSpPr>
            <a:spLocks noGrp="1"/>
          </p:cNvSpPr>
          <p:nvPr>
            <p:ph type="ftr" sz="quarter" idx="10"/>
          </p:nvPr>
        </p:nvSpPr>
        <p:spPr/>
        <p:txBody>
          <a:bodyPr/>
          <a:lstStyle/>
          <a:p>
            <a:pPr>
              <a:defRPr/>
            </a:pPr>
            <a:r>
              <a:rPr lang="en-US"/>
              <a:t>Nuclear Data</a:t>
            </a:r>
            <a:endParaRPr lang="en-US" dirty="0"/>
          </a:p>
        </p:txBody>
      </p:sp>
      <p:sp>
        <p:nvSpPr>
          <p:cNvPr id="5" name="Slide Number Placeholder 4">
            <a:extLst>
              <a:ext uri="{FF2B5EF4-FFF2-40B4-BE49-F238E27FC236}">
                <a16:creationId xmlns:a16="http://schemas.microsoft.com/office/drawing/2014/main" id="{819E793E-0537-429C-92D8-FFB7CDB64757}"/>
              </a:ext>
            </a:extLst>
          </p:cNvPr>
          <p:cNvSpPr>
            <a:spLocks noGrp="1"/>
          </p:cNvSpPr>
          <p:nvPr>
            <p:ph type="sldNum" sz="quarter" idx="11"/>
          </p:nvPr>
        </p:nvSpPr>
        <p:spPr/>
        <p:txBody>
          <a:bodyPr/>
          <a:lstStyle/>
          <a:p>
            <a:pPr>
              <a:defRPr/>
            </a:pPr>
            <a:r>
              <a:rPr lang="en-US"/>
              <a:t>, Slide </a:t>
            </a:r>
            <a:fld id="{35AD4620-7552-4207-8973-898801ED212B}" type="slidenum">
              <a:rPr lang="en-US" smtClean="0"/>
              <a:pPr>
                <a:defRPr/>
              </a:pPr>
              <a:t>34</a:t>
            </a:fld>
            <a:endParaRPr lang="en-US" dirty="0"/>
          </a:p>
        </p:txBody>
      </p:sp>
      <p:sp>
        <p:nvSpPr>
          <p:cNvPr id="6" name="Rectangle 3">
            <a:extLst>
              <a:ext uri="{FF2B5EF4-FFF2-40B4-BE49-F238E27FC236}">
                <a16:creationId xmlns:a16="http://schemas.microsoft.com/office/drawing/2014/main" id="{90BD5B0D-2B6B-4B33-8702-47DA0C0639CA}"/>
              </a:ext>
            </a:extLst>
          </p:cNvPr>
          <p:cNvSpPr>
            <a:spLocks noChangeArrowheads="1"/>
          </p:cNvSpPr>
          <p:nvPr/>
        </p:nvSpPr>
        <p:spPr bwMode="auto">
          <a:xfrm>
            <a:off x="76200" y="1156433"/>
            <a:ext cx="5147187" cy="2893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99"/>
                </a:solidFill>
                <a:effectLst/>
                <a:latin typeface="Cambria" panose="02040503050406030204" pitchFamily="18" charset="0"/>
                <a:ea typeface="Aptos" charset="0"/>
                <a:cs typeface="Calibri" panose="020F0502020204030204" pitchFamily="34" charset="0"/>
              </a:rPr>
              <a:t>3) </a:t>
            </a:r>
            <a:r>
              <a:rPr lang="en-US" sz="1400" dirty="0">
                <a:solidFill>
                  <a:srgbClr val="000099"/>
                </a:solidFill>
                <a:effectLst/>
                <a:latin typeface="Cambria" panose="02040503050406030204" pitchFamily="18" charset="0"/>
                <a:ea typeface="等线" panose="02010600030101010101" pitchFamily="2" charset="-122"/>
                <a:cs typeface="Calibri" panose="020F0502020204030204" pitchFamily="34" charset="0"/>
              </a:rPr>
              <a:t>I wanted to follow up on point 3) I mentioned, I think I may find a way to reduce the </a:t>
            </a:r>
            <a:r>
              <a:rPr lang="en-US" sz="1400" i="1" dirty="0">
                <a:solidFill>
                  <a:srgbClr val="000099"/>
                </a:solidFill>
                <a:effectLst/>
                <a:latin typeface="Cambria" panose="02040503050406030204" pitchFamily="18" charset="0"/>
                <a:ea typeface="等线" panose="02010600030101010101" pitchFamily="2" charset="-122"/>
                <a:cs typeface="Calibri" panose="020F0502020204030204" pitchFamily="34" charset="0"/>
              </a:rPr>
              <a:t>B</a:t>
            </a:r>
            <a:r>
              <a:rPr lang="en-US" sz="1400" dirty="0">
                <a:solidFill>
                  <a:srgbClr val="000099"/>
                </a:solidFill>
                <a:effectLst/>
                <a:latin typeface="Cambria" panose="02040503050406030204" pitchFamily="18" charset="0"/>
                <a:ea typeface="等线" panose="02010600030101010101" pitchFamily="2" charset="-122"/>
                <a:cs typeface="Calibri" panose="020F0502020204030204" pitchFamily="34" charset="0"/>
              </a:rPr>
              <a:t>(GT) jump at 9 MeV.</a:t>
            </a:r>
            <a:endParaRPr lang="en-US" sz="1400" dirty="0">
              <a:effectLst/>
              <a:latin typeface="Aptos"/>
              <a:ea typeface="等线" panose="02010600030101010101" pitchFamily="2" charset="-122"/>
              <a:cs typeface="Calibri" panose="020F0502020204030204" pitchFamily="34" charset="0"/>
            </a:endParaRPr>
          </a:p>
          <a:p>
            <a:pPr marL="0" marR="0">
              <a:spcBef>
                <a:spcPts val="0"/>
              </a:spcBef>
              <a:spcAft>
                <a:spcPts val="0"/>
              </a:spcAft>
            </a:pPr>
            <a:r>
              <a:rPr lang="en-US" sz="1400" dirty="0">
                <a:solidFill>
                  <a:srgbClr val="000099"/>
                </a:solidFill>
                <a:effectLst/>
                <a:latin typeface="Cambria" panose="02040503050406030204" pitchFamily="18" charset="0"/>
                <a:ea typeface="等线" panose="02010600030101010101" pitchFamily="2" charset="-122"/>
                <a:cs typeface="Calibri" panose="020F0502020204030204" pitchFamily="34" charset="0"/>
              </a:rPr>
              <a:t> </a:t>
            </a:r>
            <a:endParaRPr lang="en-US" sz="1400" dirty="0">
              <a:effectLst/>
              <a:latin typeface="Aptos"/>
              <a:ea typeface="等线" panose="02010600030101010101" pitchFamily="2" charset="-122"/>
              <a:cs typeface="Calibri" panose="020F0502020204030204" pitchFamily="34" charset="0"/>
            </a:endParaRPr>
          </a:p>
          <a:p>
            <a:pPr marL="0" marR="0">
              <a:spcBef>
                <a:spcPts val="0"/>
              </a:spcBef>
              <a:spcAft>
                <a:spcPts val="0"/>
              </a:spcAft>
            </a:pPr>
            <a:r>
              <a:rPr lang="en-US" sz="1400" dirty="0">
                <a:solidFill>
                  <a:srgbClr val="000099"/>
                </a:solidFill>
                <a:effectLst/>
                <a:latin typeface="Cambria" panose="02040503050406030204" pitchFamily="18" charset="0"/>
                <a:ea typeface="等线" panose="02010600030101010101" pitchFamily="2" charset="-122"/>
                <a:cs typeface="Calibri" panose="020F0502020204030204" pitchFamily="34" charset="0"/>
              </a:rPr>
              <a:t>I've checked the data again.</a:t>
            </a:r>
            <a:endParaRPr lang="en-US" sz="1400" dirty="0">
              <a:effectLst/>
              <a:latin typeface="Aptos"/>
              <a:ea typeface="等线" panose="02010600030101010101" pitchFamily="2" charset="-122"/>
              <a:cs typeface="Calibri" panose="020F0502020204030204" pitchFamily="34" charset="0"/>
            </a:endParaRPr>
          </a:p>
          <a:p>
            <a:pPr marL="0" marR="0">
              <a:spcBef>
                <a:spcPts val="0"/>
              </a:spcBef>
              <a:spcAft>
                <a:spcPts val="0"/>
              </a:spcAft>
            </a:pPr>
            <a:r>
              <a:rPr lang="en-US" sz="1400" dirty="0">
                <a:solidFill>
                  <a:srgbClr val="000099"/>
                </a:solidFill>
                <a:effectLst/>
                <a:latin typeface="Cambria" panose="02040503050406030204" pitchFamily="18" charset="0"/>
                <a:ea typeface="等线" panose="02010600030101010101" pitchFamily="2" charset="-122"/>
                <a:cs typeface="Calibri" panose="020F0502020204030204" pitchFamily="34" charset="0"/>
              </a:rPr>
              <a:t>If you look at </a:t>
            </a:r>
            <a:r>
              <a:rPr lang="en-US" sz="1400" i="1" dirty="0">
                <a:solidFill>
                  <a:srgbClr val="000099"/>
                </a:solidFill>
                <a:effectLst/>
                <a:latin typeface="Cambria" panose="02040503050406030204" pitchFamily="18" charset="0"/>
                <a:ea typeface="等线" panose="02010600030101010101" pitchFamily="2" charset="-122"/>
                <a:cs typeface="Calibri" panose="020F0502020204030204" pitchFamily="34" charset="0"/>
              </a:rPr>
              <a:t>I</a:t>
            </a:r>
            <a:r>
              <a:rPr lang="en-US" sz="1400" i="1" baseline="-25000" dirty="0">
                <a:solidFill>
                  <a:srgbClr val="000099"/>
                </a:solidFill>
                <a:effectLst/>
                <a:latin typeface="Cambria" panose="02040503050406030204" pitchFamily="18" charset="0"/>
                <a:ea typeface="等线" panose="02010600030101010101" pitchFamily="2" charset="-122"/>
                <a:cs typeface="Calibri" panose="020F0502020204030204" pitchFamily="34" charset="0"/>
              </a:rPr>
              <a:t>p</a:t>
            </a:r>
            <a:r>
              <a:rPr lang="en-US" sz="1400" baseline="-25000" dirty="0">
                <a:solidFill>
                  <a:srgbClr val="000099"/>
                </a:solidFill>
                <a:effectLst/>
                <a:latin typeface="Cambria" panose="02040503050406030204" pitchFamily="18" charset="0"/>
                <a:ea typeface="等线" panose="02010600030101010101" pitchFamily="2" charset="-122"/>
                <a:cs typeface="Calibri" panose="020F0502020204030204" pitchFamily="34" charset="0"/>
              </a:rPr>
              <a:t>(rel)</a:t>
            </a:r>
            <a:r>
              <a:rPr lang="en-US" sz="1400" dirty="0">
                <a:solidFill>
                  <a:srgbClr val="000099"/>
                </a:solidFill>
                <a:effectLst/>
                <a:latin typeface="Cambria" panose="02040503050406030204" pitchFamily="18" charset="0"/>
                <a:ea typeface="等线" panose="02010600030101010101" pitchFamily="2" charset="-122"/>
                <a:cs typeface="Calibri" panose="020F0502020204030204" pitchFamily="34" charset="0"/>
              </a:rPr>
              <a:t> vs </a:t>
            </a:r>
            <a:r>
              <a:rPr lang="en-US" sz="1400" i="1" dirty="0">
                <a:solidFill>
                  <a:srgbClr val="000099"/>
                </a:solidFill>
                <a:effectLst/>
                <a:latin typeface="Cambria" panose="02040503050406030204" pitchFamily="18" charset="0"/>
                <a:ea typeface="等线" panose="02010600030101010101" pitchFamily="2" charset="-122"/>
                <a:cs typeface="Calibri" panose="020F0502020204030204" pitchFamily="34" charset="0"/>
              </a:rPr>
              <a:t>I</a:t>
            </a:r>
            <a:r>
              <a:rPr lang="en-US" sz="1400" i="1" baseline="-25000" dirty="0">
                <a:solidFill>
                  <a:srgbClr val="000099"/>
                </a:solidFill>
                <a:effectLst/>
                <a:latin typeface="Cambria" panose="02040503050406030204" pitchFamily="18" charset="0"/>
                <a:ea typeface="等线" panose="02010600030101010101" pitchFamily="2" charset="-122"/>
                <a:cs typeface="Calibri" panose="020F0502020204030204" pitchFamily="34" charset="0"/>
              </a:rPr>
              <a:t>β</a:t>
            </a:r>
            <a:r>
              <a:rPr lang="en-US" sz="1400" baseline="-25000" dirty="0">
                <a:solidFill>
                  <a:srgbClr val="000099"/>
                </a:solidFill>
                <a:effectLst/>
                <a:latin typeface="Cambria" panose="02040503050406030204" pitchFamily="18" charset="0"/>
                <a:ea typeface="等线" panose="02010600030101010101" pitchFamily="2" charset="-122"/>
                <a:cs typeface="Calibri" panose="020F0502020204030204" pitchFamily="34" charset="0"/>
              </a:rPr>
              <a:t>(abs)</a:t>
            </a:r>
            <a:r>
              <a:rPr lang="en-US" sz="1400" dirty="0">
                <a:solidFill>
                  <a:srgbClr val="000099"/>
                </a:solidFill>
                <a:effectLst/>
                <a:latin typeface="Cambria" panose="02040503050406030204" pitchFamily="18" charset="0"/>
                <a:ea typeface="等线" panose="02010600030101010101" pitchFamily="2" charset="-122"/>
                <a:cs typeface="Calibri" panose="020F0502020204030204" pitchFamily="34" charset="0"/>
              </a:rPr>
              <a:t>, the 8964 </a:t>
            </a:r>
            <a:r>
              <a:rPr lang="en-US" sz="1400" i="1" dirty="0">
                <a:solidFill>
                  <a:srgbClr val="000099"/>
                </a:solidFill>
                <a:effectLst/>
                <a:latin typeface="Cambria" panose="02040503050406030204" pitchFamily="18" charset="0"/>
                <a:ea typeface="等线" panose="02010600030101010101" pitchFamily="2" charset="-122"/>
                <a:cs typeface="Calibri" panose="020F0502020204030204" pitchFamily="34" charset="0"/>
              </a:rPr>
              <a:t>I</a:t>
            </a:r>
            <a:r>
              <a:rPr lang="en-US" sz="1400" i="1" baseline="-25000" dirty="0">
                <a:solidFill>
                  <a:srgbClr val="000099"/>
                </a:solidFill>
                <a:effectLst/>
                <a:latin typeface="Cambria" panose="02040503050406030204" pitchFamily="18" charset="0"/>
                <a:ea typeface="等线" panose="02010600030101010101" pitchFamily="2" charset="-122"/>
                <a:cs typeface="Calibri" panose="020F0502020204030204" pitchFamily="34" charset="0"/>
              </a:rPr>
              <a:t>β</a:t>
            </a:r>
            <a:r>
              <a:rPr lang="en-US" sz="1400" dirty="0">
                <a:solidFill>
                  <a:srgbClr val="000099"/>
                </a:solidFill>
                <a:effectLst/>
                <a:latin typeface="Cambria" panose="02040503050406030204" pitchFamily="18" charset="0"/>
                <a:ea typeface="等线" panose="02010600030101010101" pitchFamily="2" charset="-122"/>
                <a:cs typeface="Calibri" panose="020F0502020204030204" pitchFamily="34" charset="0"/>
              </a:rPr>
              <a:t>=0.09(3)% might actually be </a:t>
            </a:r>
            <a:r>
              <a:rPr lang="en-US" sz="1400" i="1" dirty="0">
                <a:solidFill>
                  <a:srgbClr val="000099"/>
                </a:solidFill>
                <a:effectLst/>
                <a:latin typeface="Cambria" panose="02040503050406030204" pitchFamily="18" charset="0"/>
                <a:ea typeface="等线" panose="02010600030101010101" pitchFamily="2" charset="-122"/>
                <a:cs typeface="Calibri" panose="020F0502020204030204" pitchFamily="34" charset="0"/>
              </a:rPr>
              <a:t>I</a:t>
            </a:r>
            <a:r>
              <a:rPr lang="en-US" sz="1400" i="1" baseline="-25000" dirty="0">
                <a:solidFill>
                  <a:srgbClr val="000099"/>
                </a:solidFill>
                <a:effectLst/>
                <a:latin typeface="Cambria" panose="02040503050406030204" pitchFamily="18" charset="0"/>
                <a:ea typeface="等线" panose="02010600030101010101" pitchFamily="2" charset="-122"/>
                <a:cs typeface="Calibri" panose="020F0502020204030204" pitchFamily="34" charset="0"/>
              </a:rPr>
              <a:t>β</a:t>
            </a:r>
            <a:r>
              <a:rPr lang="en-US" sz="1400" dirty="0">
                <a:solidFill>
                  <a:srgbClr val="000099"/>
                </a:solidFill>
                <a:effectLst/>
                <a:latin typeface="Cambria" panose="02040503050406030204" pitchFamily="18" charset="0"/>
                <a:ea typeface="等线" panose="02010600030101010101" pitchFamily="2" charset="-122"/>
                <a:cs typeface="Calibri" panose="020F0502020204030204" pitchFamily="34" charset="0"/>
              </a:rPr>
              <a:t>=0.009(3)%.</a:t>
            </a:r>
            <a:endParaRPr lang="en-US" sz="1400" dirty="0">
              <a:effectLst/>
              <a:latin typeface="Aptos"/>
              <a:ea typeface="等线" panose="02010600030101010101" pitchFamily="2" charset="-122"/>
              <a:cs typeface="Calibri" panose="020F0502020204030204" pitchFamily="34" charset="0"/>
            </a:endParaRPr>
          </a:p>
          <a:p>
            <a:pPr marL="0" marR="0">
              <a:spcBef>
                <a:spcPts val="0"/>
              </a:spcBef>
              <a:spcAft>
                <a:spcPts val="0"/>
              </a:spcAft>
            </a:pPr>
            <a:r>
              <a:rPr lang="en-US" sz="1400" dirty="0">
                <a:solidFill>
                  <a:srgbClr val="000099"/>
                </a:solidFill>
                <a:effectLst/>
                <a:latin typeface="Cambria" panose="02040503050406030204" pitchFamily="18" charset="0"/>
                <a:ea typeface="等线" panose="02010600030101010101" pitchFamily="2" charset="-122"/>
                <a:cs typeface="Calibri" panose="020F0502020204030204" pitchFamily="34" charset="0"/>
              </a:rPr>
              <a:t> </a:t>
            </a:r>
            <a:endParaRPr lang="en-US" sz="1400" dirty="0">
              <a:effectLst/>
              <a:latin typeface="Aptos"/>
              <a:ea typeface="等线" panose="02010600030101010101" pitchFamily="2" charset="-122"/>
              <a:cs typeface="Calibri" panose="020F0502020204030204" pitchFamily="34" charset="0"/>
            </a:endParaRPr>
          </a:p>
          <a:p>
            <a:pPr marL="0" marR="0">
              <a:spcBef>
                <a:spcPts val="0"/>
              </a:spcBef>
              <a:spcAft>
                <a:spcPts val="0"/>
              </a:spcAft>
            </a:pPr>
            <a:r>
              <a:rPr lang="en-US" sz="1400" dirty="0">
                <a:solidFill>
                  <a:srgbClr val="000099"/>
                </a:solidFill>
                <a:effectLst/>
                <a:latin typeface="Cambria" panose="02040503050406030204" pitchFamily="18" charset="0"/>
                <a:ea typeface="等线" panose="02010600030101010101" pitchFamily="2" charset="-122"/>
                <a:cs typeface="Calibri" panose="020F0502020204030204" pitchFamily="34" charset="0"/>
              </a:rPr>
              <a:t>Both 8950 and 8964 log </a:t>
            </a:r>
            <a:r>
              <a:rPr lang="en-US" sz="1400" i="1" dirty="0">
                <a:solidFill>
                  <a:srgbClr val="000099"/>
                </a:solidFill>
                <a:effectLst/>
                <a:latin typeface="Cambria" panose="02040503050406030204" pitchFamily="18" charset="0"/>
                <a:ea typeface="等线" panose="02010600030101010101" pitchFamily="2" charset="-122"/>
                <a:cs typeface="Calibri" panose="020F0502020204030204" pitchFamily="34" charset="0"/>
              </a:rPr>
              <a:t>ft</a:t>
            </a:r>
            <a:r>
              <a:rPr lang="en-US" sz="1400" dirty="0">
                <a:solidFill>
                  <a:srgbClr val="000099"/>
                </a:solidFill>
                <a:effectLst/>
                <a:latin typeface="Cambria" panose="02040503050406030204" pitchFamily="18" charset="0"/>
                <a:ea typeface="等线" panose="02010600030101010101" pitchFamily="2" charset="-122"/>
                <a:cs typeface="Calibri" panose="020F0502020204030204" pitchFamily="34" charset="0"/>
              </a:rPr>
              <a:t> values should be 5.1 instead of 4.1.</a:t>
            </a:r>
            <a:endParaRPr lang="en-US" sz="1400" dirty="0">
              <a:effectLst/>
              <a:latin typeface="Aptos"/>
              <a:ea typeface="等线" panose="02010600030101010101" pitchFamily="2" charset="-122"/>
              <a:cs typeface="Calibri" panose="020F0502020204030204" pitchFamily="34" charset="0"/>
            </a:endParaRPr>
          </a:p>
          <a:p>
            <a:pPr marL="0" marR="0">
              <a:spcBef>
                <a:spcPts val="0"/>
              </a:spcBef>
              <a:spcAft>
                <a:spcPts val="0"/>
              </a:spcAft>
            </a:pPr>
            <a:r>
              <a:rPr lang="en-US" sz="1400" dirty="0">
                <a:solidFill>
                  <a:srgbClr val="000099"/>
                </a:solidFill>
                <a:effectLst/>
                <a:latin typeface="Cambria" panose="02040503050406030204" pitchFamily="18" charset="0"/>
                <a:ea typeface="等线" panose="02010600030101010101" pitchFamily="2" charset="-122"/>
                <a:cs typeface="Calibri" panose="020F0502020204030204" pitchFamily="34" charset="0"/>
              </a:rPr>
              <a:t>log </a:t>
            </a:r>
            <a:r>
              <a:rPr lang="en-US" sz="1400" i="1" dirty="0">
                <a:solidFill>
                  <a:srgbClr val="000099"/>
                </a:solidFill>
                <a:effectLst/>
                <a:latin typeface="Cambria" panose="02040503050406030204" pitchFamily="18" charset="0"/>
                <a:ea typeface="等线" panose="02010600030101010101" pitchFamily="2" charset="-122"/>
                <a:cs typeface="Calibri" panose="020F0502020204030204" pitchFamily="34" charset="0"/>
              </a:rPr>
              <a:t>ft</a:t>
            </a:r>
            <a:r>
              <a:rPr lang="en-US" sz="1400" dirty="0">
                <a:solidFill>
                  <a:srgbClr val="000099"/>
                </a:solidFill>
                <a:effectLst/>
                <a:latin typeface="Cambria" panose="02040503050406030204" pitchFamily="18" charset="0"/>
                <a:ea typeface="等线" panose="02010600030101010101" pitchFamily="2" charset="-122"/>
                <a:cs typeface="Calibri" panose="020F0502020204030204" pitchFamily="34" charset="0"/>
              </a:rPr>
              <a:t> = 4.1 → </a:t>
            </a:r>
            <a:r>
              <a:rPr lang="en-US" sz="1400" i="1" dirty="0">
                <a:solidFill>
                  <a:srgbClr val="000099"/>
                </a:solidFill>
                <a:effectLst/>
                <a:latin typeface="Cambria" panose="02040503050406030204" pitchFamily="18" charset="0"/>
                <a:ea typeface="等线" panose="02010600030101010101" pitchFamily="2" charset="-122"/>
                <a:cs typeface="Calibri" panose="020F0502020204030204" pitchFamily="34" charset="0"/>
              </a:rPr>
              <a:t>B</a:t>
            </a:r>
            <a:r>
              <a:rPr lang="en-US" sz="1400" dirty="0">
                <a:solidFill>
                  <a:srgbClr val="000099"/>
                </a:solidFill>
                <a:effectLst/>
                <a:latin typeface="Cambria" panose="02040503050406030204" pitchFamily="18" charset="0"/>
                <a:ea typeface="等线" panose="02010600030101010101" pitchFamily="2" charset="-122"/>
                <a:cs typeface="Calibri" panose="020F0502020204030204" pitchFamily="34" charset="0"/>
              </a:rPr>
              <a:t>(GT) = 0.3</a:t>
            </a:r>
            <a:endParaRPr lang="en-US" sz="1400" dirty="0">
              <a:effectLst/>
              <a:latin typeface="Aptos"/>
              <a:ea typeface="等线" panose="02010600030101010101" pitchFamily="2" charset="-122"/>
              <a:cs typeface="Calibri" panose="020F0502020204030204" pitchFamily="34" charset="0"/>
            </a:endParaRPr>
          </a:p>
          <a:p>
            <a:pPr marL="0" marR="0">
              <a:spcBef>
                <a:spcPts val="0"/>
              </a:spcBef>
              <a:spcAft>
                <a:spcPts val="0"/>
              </a:spcAft>
            </a:pPr>
            <a:r>
              <a:rPr lang="en-US" sz="1400" dirty="0">
                <a:solidFill>
                  <a:srgbClr val="000099"/>
                </a:solidFill>
                <a:effectLst/>
                <a:latin typeface="Cambria" panose="02040503050406030204" pitchFamily="18" charset="0"/>
                <a:ea typeface="等线" panose="02010600030101010101" pitchFamily="2" charset="-122"/>
                <a:cs typeface="Calibri" panose="020F0502020204030204" pitchFamily="34" charset="0"/>
              </a:rPr>
              <a:t>log </a:t>
            </a:r>
            <a:r>
              <a:rPr lang="en-US" sz="1400" i="1" dirty="0">
                <a:solidFill>
                  <a:srgbClr val="000099"/>
                </a:solidFill>
                <a:effectLst/>
                <a:latin typeface="Cambria" panose="02040503050406030204" pitchFamily="18" charset="0"/>
                <a:ea typeface="等线" panose="02010600030101010101" pitchFamily="2" charset="-122"/>
                <a:cs typeface="Calibri" panose="020F0502020204030204" pitchFamily="34" charset="0"/>
              </a:rPr>
              <a:t>ft</a:t>
            </a:r>
            <a:r>
              <a:rPr lang="en-US" sz="1400" dirty="0">
                <a:solidFill>
                  <a:srgbClr val="000099"/>
                </a:solidFill>
                <a:effectLst/>
                <a:latin typeface="Cambria" panose="02040503050406030204" pitchFamily="18" charset="0"/>
                <a:ea typeface="等线" panose="02010600030101010101" pitchFamily="2" charset="-122"/>
                <a:cs typeface="Calibri" panose="020F0502020204030204" pitchFamily="34" charset="0"/>
              </a:rPr>
              <a:t> = 5.1 → </a:t>
            </a:r>
            <a:r>
              <a:rPr lang="en-US" sz="1400" i="1" dirty="0">
                <a:solidFill>
                  <a:srgbClr val="000099"/>
                </a:solidFill>
                <a:effectLst/>
                <a:latin typeface="Cambria" panose="02040503050406030204" pitchFamily="18" charset="0"/>
                <a:ea typeface="等线" panose="02010600030101010101" pitchFamily="2" charset="-122"/>
                <a:cs typeface="Calibri" panose="020F0502020204030204" pitchFamily="34" charset="0"/>
              </a:rPr>
              <a:t>B</a:t>
            </a:r>
            <a:r>
              <a:rPr lang="en-US" sz="1400" dirty="0">
                <a:solidFill>
                  <a:srgbClr val="000099"/>
                </a:solidFill>
                <a:effectLst/>
                <a:latin typeface="Cambria" panose="02040503050406030204" pitchFamily="18" charset="0"/>
                <a:ea typeface="等线" panose="02010600030101010101" pitchFamily="2" charset="-122"/>
                <a:cs typeface="Calibri" panose="020F0502020204030204" pitchFamily="34" charset="0"/>
              </a:rPr>
              <a:t>(GT) = 0.03</a:t>
            </a:r>
            <a:endParaRPr lang="en-US" sz="1400" dirty="0">
              <a:effectLst/>
              <a:latin typeface="Aptos"/>
              <a:ea typeface="等线" panose="02010600030101010101" pitchFamily="2" charset="-122"/>
              <a:cs typeface="Calibri" panose="020F0502020204030204" pitchFamily="34" charset="0"/>
            </a:endParaRPr>
          </a:p>
          <a:p>
            <a:pPr marL="0" marR="0">
              <a:spcBef>
                <a:spcPts val="0"/>
              </a:spcBef>
              <a:spcAft>
                <a:spcPts val="0"/>
              </a:spcAft>
            </a:pPr>
            <a:r>
              <a:rPr lang="en-US" sz="1400" dirty="0">
                <a:solidFill>
                  <a:srgbClr val="000099"/>
                </a:solidFill>
                <a:effectLst/>
                <a:latin typeface="Cambria" panose="02040503050406030204" pitchFamily="18" charset="0"/>
                <a:ea typeface="等线" panose="02010600030101010101" pitchFamily="2" charset="-122"/>
                <a:cs typeface="Calibri" panose="020F0502020204030204" pitchFamily="34" charset="0"/>
              </a:rPr>
              <a:t> </a:t>
            </a:r>
            <a:endParaRPr lang="en-US" sz="1400" dirty="0">
              <a:effectLst/>
              <a:latin typeface="Aptos"/>
              <a:ea typeface="等线" panose="02010600030101010101" pitchFamily="2" charset="-122"/>
              <a:cs typeface="Calibri" panose="020F0502020204030204" pitchFamily="34" charset="0"/>
            </a:endParaRPr>
          </a:p>
          <a:p>
            <a:pPr marL="0" marR="0">
              <a:spcBef>
                <a:spcPts val="0"/>
              </a:spcBef>
              <a:spcAft>
                <a:spcPts val="0"/>
              </a:spcAft>
            </a:pPr>
            <a:r>
              <a:rPr lang="en-US" sz="1400" dirty="0">
                <a:solidFill>
                  <a:srgbClr val="000099"/>
                </a:solidFill>
                <a:effectLst/>
                <a:latin typeface="Cambria" panose="02040503050406030204" pitchFamily="18" charset="0"/>
                <a:ea typeface="等线" panose="02010600030101010101" pitchFamily="2" charset="-122"/>
                <a:cs typeface="Calibri" panose="020F0502020204030204" pitchFamily="34" charset="0"/>
              </a:rPr>
              <a:t>If we replace the summed </a:t>
            </a:r>
            <a:r>
              <a:rPr lang="en-US" sz="1400" i="1" dirty="0">
                <a:solidFill>
                  <a:srgbClr val="000099"/>
                </a:solidFill>
                <a:effectLst/>
                <a:latin typeface="Cambria" panose="02040503050406030204" pitchFamily="18" charset="0"/>
                <a:ea typeface="等线" panose="02010600030101010101" pitchFamily="2" charset="-122"/>
                <a:cs typeface="Calibri" panose="020F0502020204030204" pitchFamily="34" charset="0"/>
              </a:rPr>
              <a:t>B</a:t>
            </a:r>
            <a:r>
              <a:rPr lang="en-US" sz="1400" dirty="0">
                <a:solidFill>
                  <a:srgbClr val="000099"/>
                </a:solidFill>
                <a:effectLst/>
                <a:latin typeface="Cambria" panose="02040503050406030204" pitchFamily="18" charset="0"/>
                <a:ea typeface="等线" panose="02010600030101010101" pitchFamily="2" charset="-122"/>
                <a:cs typeface="Calibri" panose="020F0502020204030204" pitchFamily="34" charset="0"/>
              </a:rPr>
              <a:t>(GT) = 0.6 with </a:t>
            </a:r>
            <a:r>
              <a:rPr lang="en-US" sz="1400" i="1" dirty="0">
                <a:solidFill>
                  <a:srgbClr val="000099"/>
                </a:solidFill>
                <a:effectLst/>
                <a:latin typeface="Cambria" panose="02040503050406030204" pitchFamily="18" charset="0"/>
                <a:ea typeface="等线" panose="02010600030101010101" pitchFamily="2" charset="-122"/>
                <a:cs typeface="Calibri" panose="020F0502020204030204" pitchFamily="34" charset="0"/>
              </a:rPr>
              <a:t>B</a:t>
            </a:r>
            <a:r>
              <a:rPr lang="en-US" sz="1400" dirty="0">
                <a:solidFill>
                  <a:srgbClr val="000099"/>
                </a:solidFill>
                <a:effectLst/>
                <a:latin typeface="Cambria" panose="02040503050406030204" pitchFamily="18" charset="0"/>
                <a:ea typeface="等线" panose="02010600030101010101" pitchFamily="2" charset="-122"/>
                <a:cs typeface="Calibri" panose="020F0502020204030204" pitchFamily="34" charset="0"/>
              </a:rPr>
              <a:t>(GT) = 0.06, we can bring the data error bars much closer to the theory.</a:t>
            </a:r>
            <a:endParaRPr lang="en-US" sz="1400" dirty="0">
              <a:effectLst/>
              <a:latin typeface="Aptos"/>
              <a:ea typeface="等线" panose="02010600030101010101" pitchFamily="2" charset="-122"/>
              <a:cs typeface="Calibri" panose="020F0502020204030204" pitchFamily="34" charset="0"/>
            </a:endParaRPr>
          </a:p>
        </p:txBody>
      </p:sp>
      <p:sp>
        <p:nvSpPr>
          <p:cNvPr id="7" name="Rectangle 4">
            <a:extLst>
              <a:ext uri="{FF2B5EF4-FFF2-40B4-BE49-F238E27FC236}">
                <a16:creationId xmlns:a16="http://schemas.microsoft.com/office/drawing/2014/main" id="{72ED0974-8E84-40DB-81E5-8F01A64E747C}"/>
              </a:ext>
            </a:extLst>
          </p:cNvPr>
          <p:cNvSpPr>
            <a:spLocks noChangeArrowheads="1"/>
          </p:cNvSpPr>
          <p:nvPr/>
        </p:nvSpPr>
        <p:spPr bwMode="auto">
          <a:xfrm>
            <a:off x="76200" y="2286667"/>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0" name="Picture 9">
            <a:extLst>
              <a:ext uri="{FF2B5EF4-FFF2-40B4-BE49-F238E27FC236}">
                <a16:creationId xmlns:a16="http://schemas.microsoft.com/office/drawing/2014/main" id="{92AAC457-0BFC-491E-9379-93819604992B}"/>
              </a:ext>
            </a:extLst>
          </p:cNvPr>
          <p:cNvPicPr>
            <a:picLocks noChangeAspect="1"/>
          </p:cNvPicPr>
          <p:nvPr/>
        </p:nvPicPr>
        <p:blipFill>
          <a:blip r:embed="rId2"/>
          <a:stretch>
            <a:fillRect/>
          </a:stretch>
        </p:blipFill>
        <p:spPr>
          <a:xfrm>
            <a:off x="0" y="4571333"/>
            <a:ext cx="9144000" cy="597817"/>
          </a:xfrm>
          <a:prstGeom prst="rect">
            <a:avLst/>
          </a:prstGeom>
        </p:spPr>
      </p:pic>
      <p:pic>
        <p:nvPicPr>
          <p:cNvPr id="12" name="Picture 11">
            <a:extLst>
              <a:ext uri="{FF2B5EF4-FFF2-40B4-BE49-F238E27FC236}">
                <a16:creationId xmlns:a16="http://schemas.microsoft.com/office/drawing/2014/main" id="{B11E0E40-64C8-4E86-9138-B7873346A784}"/>
              </a:ext>
            </a:extLst>
          </p:cNvPr>
          <p:cNvPicPr>
            <a:picLocks noChangeAspect="1"/>
          </p:cNvPicPr>
          <p:nvPr/>
        </p:nvPicPr>
        <p:blipFill>
          <a:blip r:embed="rId3"/>
          <a:stretch>
            <a:fillRect/>
          </a:stretch>
        </p:blipFill>
        <p:spPr>
          <a:xfrm>
            <a:off x="0" y="5188822"/>
            <a:ext cx="9144000" cy="890446"/>
          </a:xfrm>
          <a:prstGeom prst="rect">
            <a:avLst/>
          </a:prstGeom>
        </p:spPr>
      </p:pic>
      <p:pic>
        <p:nvPicPr>
          <p:cNvPr id="15" name="Picture 14">
            <a:extLst>
              <a:ext uri="{FF2B5EF4-FFF2-40B4-BE49-F238E27FC236}">
                <a16:creationId xmlns:a16="http://schemas.microsoft.com/office/drawing/2014/main" id="{A4D9E911-1689-4023-B347-13C434CC7F1E}"/>
              </a:ext>
            </a:extLst>
          </p:cNvPr>
          <p:cNvPicPr>
            <a:picLocks noChangeAspect="1"/>
          </p:cNvPicPr>
          <p:nvPr/>
        </p:nvPicPr>
        <p:blipFill>
          <a:blip r:embed="rId4"/>
          <a:stretch>
            <a:fillRect/>
          </a:stretch>
        </p:blipFill>
        <p:spPr>
          <a:xfrm>
            <a:off x="5223387" y="1275540"/>
            <a:ext cx="3844413" cy="2654886"/>
          </a:xfrm>
          <a:prstGeom prst="rect">
            <a:avLst/>
          </a:prstGeom>
        </p:spPr>
      </p:pic>
    </p:spTree>
    <p:extLst>
      <p:ext uri="{BB962C8B-B14F-4D97-AF65-F5344CB8AC3E}">
        <p14:creationId xmlns:p14="http://schemas.microsoft.com/office/powerpoint/2010/main" val="15885496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8C88AC2-50DA-474F-9243-171966EBA3F0}"/>
              </a:ext>
            </a:extLst>
          </p:cNvPr>
          <p:cNvSpPr>
            <a:spLocks noGrp="1"/>
          </p:cNvSpPr>
          <p:nvPr>
            <p:ph idx="1"/>
          </p:nvPr>
        </p:nvSpPr>
        <p:spPr/>
        <p:txBody>
          <a:bodyPr/>
          <a:lstStyle/>
          <a:p>
            <a:pPr marL="0" indent="0">
              <a:lnSpc>
                <a:spcPct val="100000"/>
              </a:lnSpc>
              <a:spcBef>
                <a:spcPts val="0"/>
              </a:spcBef>
              <a:buNone/>
            </a:pPr>
            <a:r>
              <a:rPr lang="en-US" sz="1100" dirty="0"/>
              <a:t>T1/2: 446 </a:t>
            </a:r>
            <a:r>
              <a:rPr lang="en-US" sz="1100" dirty="0" err="1"/>
              <a:t>ms</a:t>
            </a:r>
            <a:r>
              <a:rPr lang="en-US" sz="1100" dirty="0"/>
              <a:t> 6 (2006Ia03), 470 </a:t>
            </a:r>
            <a:r>
              <a:rPr lang="en-US" sz="1100" dirty="0" err="1"/>
              <a:t>ms</a:t>
            </a:r>
            <a:r>
              <a:rPr lang="en-US" sz="1100" dirty="0"/>
              <a:t> 30 (1972Go03), 350 </a:t>
            </a:r>
            <a:r>
              <a:rPr lang="en-US" sz="1100" dirty="0" err="1"/>
              <a:t>ms</a:t>
            </a:r>
            <a:r>
              <a:rPr lang="en-US" sz="1100" dirty="0"/>
              <a:t> 100 (2000Pe28), 476 </a:t>
            </a:r>
            <a:r>
              <a:rPr lang="en-US" sz="1100" dirty="0" err="1"/>
              <a:t>ms</a:t>
            </a:r>
            <a:r>
              <a:rPr lang="en-US" sz="1100" dirty="0"/>
              <a:t> 45 (2001Wa54,2002Wa33), 454.3 </a:t>
            </a:r>
            <a:r>
              <a:rPr lang="en-US" sz="1100" dirty="0" err="1"/>
              <a:t>ms</a:t>
            </a:r>
            <a:r>
              <a:rPr lang="en-US" sz="1100" dirty="0"/>
              <a:t> 37 (E17023)</a:t>
            </a:r>
          </a:p>
          <a:p>
            <a:pPr marL="0" indent="0">
              <a:lnSpc>
                <a:spcPct val="100000"/>
              </a:lnSpc>
              <a:spcBef>
                <a:spcPts val="0"/>
              </a:spcBef>
              <a:buNone/>
            </a:pPr>
            <a:endParaRPr lang="en-US" sz="1100" dirty="0"/>
          </a:p>
          <a:p>
            <a:pPr marL="0" indent="0">
              <a:lnSpc>
                <a:spcPct val="100000"/>
              </a:lnSpc>
              <a:spcBef>
                <a:spcPts val="0"/>
              </a:spcBef>
              <a:buNone/>
            </a:pPr>
            <a:r>
              <a:rPr lang="en-US" sz="1100" dirty="0"/>
              <a:t>------ average X------</a:t>
            </a:r>
          </a:p>
          <a:p>
            <a:pPr marL="0" indent="0">
              <a:lnSpc>
                <a:spcPct val="100000"/>
              </a:lnSpc>
              <a:spcBef>
                <a:spcPts val="0"/>
              </a:spcBef>
              <a:buNone/>
            </a:pPr>
            <a:r>
              <a:rPr lang="en-US" sz="1100" dirty="0"/>
              <a:t>Data points of X record</a:t>
            </a:r>
          </a:p>
          <a:p>
            <a:pPr marL="0" indent="0">
              <a:lnSpc>
                <a:spcPct val="100000"/>
              </a:lnSpc>
              <a:spcBef>
                <a:spcPts val="0"/>
              </a:spcBef>
              <a:buNone/>
            </a:pPr>
            <a:r>
              <a:rPr lang="en-US" sz="1100" dirty="0"/>
              <a:t>*                      2006Ia03   446(6)              weight=27.09%</a:t>
            </a:r>
          </a:p>
          <a:p>
            <a:pPr marL="0" indent="0">
              <a:lnSpc>
                <a:spcPct val="100000"/>
              </a:lnSpc>
              <a:spcBef>
                <a:spcPts val="0"/>
              </a:spcBef>
              <a:buNone/>
            </a:pPr>
            <a:r>
              <a:rPr lang="en-US" sz="1100" dirty="0"/>
              <a:t>*                      1972Go03   470(30)             weight=1.08%</a:t>
            </a:r>
          </a:p>
          <a:p>
            <a:pPr marL="0" indent="0">
              <a:lnSpc>
                <a:spcPct val="100000"/>
              </a:lnSpc>
              <a:spcBef>
                <a:spcPts val="0"/>
              </a:spcBef>
              <a:buNone/>
            </a:pPr>
            <a:r>
              <a:rPr lang="en-US" sz="1100" dirty="0"/>
              <a:t>*                      2000Pe28   350(100)            weight=0.10%</a:t>
            </a:r>
          </a:p>
          <a:p>
            <a:pPr marL="0" indent="0">
              <a:lnSpc>
                <a:spcPct val="100000"/>
              </a:lnSpc>
              <a:spcBef>
                <a:spcPts val="0"/>
              </a:spcBef>
              <a:buNone/>
            </a:pPr>
            <a:r>
              <a:rPr lang="en-US" sz="1100" dirty="0"/>
              <a:t>*             2001Wa54,2002Wa33   476(45)             weight=0.48%</a:t>
            </a:r>
          </a:p>
          <a:p>
            <a:pPr marL="0" indent="0">
              <a:lnSpc>
                <a:spcPct val="100000"/>
              </a:lnSpc>
              <a:spcBef>
                <a:spcPts val="0"/>
              </a:spcBef>
              <a:buNone/>
            </a:pPr>
            <a:r>
              <a:rPr lang="en-US" sz="1100" dirty="0"/>
              <a:t>*                      (E17023)   454.3(37)           weight=71.24%</a:t>
            </a:r>
          </a:p>
          <a:p>
            <a:pPr marL="0" indent="0">
              <a:lnSpc>
                <a:spcPct val="100000"/>
              </a:lnSpc>
              <a:spcBef>
                <a:spcPts val="0"/>
              </a:spcBef>
              <a:buNone/>
            </a:pPr>
            <a:endParaRPr lang="en-US" sz="1100" dirty="0"/>
          </a:p>
          <a:p>
            <a:pPr marL="0" indent="0">
              <a:lnSpc>
                <a:spcPct val="100000"/>
              </a:lnSpc>
              <a:spcBef>
                <a:spcPts val="0"/>
              </a:spcBef>
              <a:buNone/>
            </a:pPr>
            <a:r>
              <a:rPr lang="en-US" sz="1100" dirty="0"/>
              <a:t>Averaging results:</a:t>
            </a:r>
          </a:p>
          <a:p>
            <a:pPr marL="0" indent="0">
              <a:lnSpc>
                <a:spcPct val="100000"/>
              </a:lnSpc>
              <a:spcBef>
                <a:spcPts val="0"/>
              </a:spcBef>
              <a:buNone/>
            </a:pPr>
            <a:r>
              <a:rPr lang="en-US" sz="1100" dirty="0"/>
              <a:t>           weighted average:      452.2(31)            (internal)</a:t>
            </a:r>
          </a:p>
          <a:p>
            <a:pPr marL="0" indent="0">
              <a:lnSpc>
                <a:spcPct val="100000"/>
              </a:lnSpc>
              <a:spcBef>
                <a:spcPts val="0"/>
              </a:spcBef>
              <a:buNone/>
            </a:pPr>
            <a:r>
              <a:rPr lang="en-US" sz="1100" dirty="0"/>
              <a:t>                                  452.2(27)            (external)</a:t>
            </a:r>
          </a:p>
          <a:p>
            <a:pPr marL="0" indent="0">
              <a:lnSpc>
                <a:spcPct val="100000"/>
              </a:lnSpc>
              <a:spcBef>
                <a:spcPts val="0"/>
              </a:spcBef>
              <a:buNone/>
            </a:pPr>
            <a:r>
              <a:rPr lang="en-US" sz="1100" dirty="0"/>
              <a:t>                                  chi**2/(n-1)=0.767     [critical=3.017]</a:t>
            </a:r>
          </a:p>
          <a:p>
            <a:pPr marL="0" indent="0">
              <a:lnSpc>
                <a:spcPct val="100000"/>
              </a:lnSpc>
              <a:spcBef>
                <a:spcPts val="0"/>
              </a:spcBef>
              <a:buNone/>
            </a:pPr>
            <a:r>
              <a:rPr lang="en-US" sz="1100" dirty="0"/>
              <a:t>         unweighted average:      439(23)             </a:t>
            </a:r>
          </a:p>
          <a:p>
            <a:pPr marL="0" indent="0">
              <a:lnSpc>
                <a:spcPct val="100000"/>
              </a:lnSpc>
              <a:spcBef>
                <a:spcPts val="0"/>
              </a:spcBef>
              <a:buNone/>
            </a:pPr>
            <a:r>
              <a:rPr lang="en-US" sz="1100" dirty="0"/>
              <a:t>           (of all values)        chi**2/(n-1)=2633.438     [critical=3.017]</a:t>
            </a:r>
          </a:p>
          <a:p>
            <a:pPr marL="0" indent="0">
              <a:lnSpc>
                <a:spcPct val="100000"/>
              </a:lnSpc>
              <a:spcBef>
                <a:spcPts val="0"/>
              </a:spcBef>
              <a:buNone/>
            </a:pPr>
            <a:endParaRPr lang="en-US" sz="1100" dirty="0"/>
          </a:p>
          <a:p>
            <a:pPr marL="0" indent="0">
              <a:lnSpc>
                <a:spcPct val="100000"/>
              </a:lnSpc>
              <a:spcBef>
                <a:spcPts val="0"/>
              </a:spcBef>
              <a:buNone/>
            </a:pPr>
            <a:r>
              <a:rPr lang="en-US" sz="1100" dirty="0"/>
              <a:t>   suggested adopted result:      </a:t>
            </a:r>
            <a:r>
              <a:rPr lang="en-US" sz="2400" dirty="0">
                <a:solidFill>
                  <a:srgbClr val="800000"/>
                </a:solidFill>
              </a:rPr>
              <a:t>452(4)</a:t>
            </a:r>
            <a:r>
              <a:rPr lang="en-US" sz="1100" dirty="0">
                <a:solidFill>
                  <a:srgbClr val="800000"/>
                </a:solidFill>
              </a:rPr>
              <a:t>              </a:t>
            </a:r>
          </a:p>
          <a:p>
            <a:pPr marL="0" indent="0">
              <a:lnSpc>
                <a:spcPct val="100000"/>
              </a:lnSpc>
              <a:spcBef>
                <a:spcPts val="0"/>
              </a:spcBef>
              <a:buNone/>
            </a:pPr>
            <a:r>
              <a:rPr lang="en-US" sz="1100" dirty="0"/>
              <a:t>       (Weighted-Of-All)</a:t>
            </a:r>
          </a:p>
          <a:p>
            <a:pPr marL="0" indent="0">
              <a:lnSpc>
                <a:spcPct val="100000"/>
              </a:lnSpc>
              <a:spcBef>
                <a:spcPts val="0"/>
              </a:spcBef>
              <a:buNone/>
            </a:pPr>
            <a:endParaRPr lang="en-US" sz="1100" dirty="0"/>
          </a:p>
          <a:p>
            <a:pPr marL="0" indent="0">
              <a:lnSpc>
                <a:spcPct val="100000"/>
              </a:lnSpc>
              <a:spcBef>
                <a:spcPts val="0"/>
              </a:spcBef>
              <a:buNone/>
            </a:pPr>
            <a:r>
              <a:rPr lang="en-US" sz="1100" dirty="0"/>
              <a:t>### weighted average comment:</a:t>
            </a:r>
          </a:p>
          <a:p>
            <a:pPr marL="0" indent="0">
              <a:lnSpc>
                <a:spcPct val="100000"/>
              </a:lnSpc>
              <a:spcBef>
                <a:spcPts val="0"/>
              </a:spcBef>
              <a:buNone/>
            </a:pPr>
            <a:r>
              <a:rPr lang="en-US" sz="1100" dirty="0" err="1"/>
              <a:t>xxxxx</a:t>
            </a:r>
            <a:r>
              <a:rPr lang="en-US" sz="1100" dirty="0"/>
              <a:t> </a:t>
            </a:r>
            <a:r>
              <a:rPr lang="en-US" sz="1100" dirty="0" err="1"/>
              <a:t>cX</a:t>
            </a:r>
            <a:r>
              <a:rPr lang="en-US" sz="1100" dirty="0"/>
              <a:t> </a:t>
            </a:r>
            <a:r>
              <a:rPr lang="en-US" sz="1100" dirty="0" err="1"/>
              <a:t>X$weighted</a:t>
            </a:r>
            <a:r>
              <a:rPr lang="en-US" sz="1100" dirty="0"/>
              <a:t> average of 446 </a:t>
            </a:r>
            <a:r>
              <a:rPr lang="en-US" sz="1100" dirty="0" err="1"/>
              <a:t>ms</a:t>
            </a:r>
            <a:r>
              <a:rPr lang="en-US" sz="1100" dirty="0"/>
              <a:t> {I6} (2006Ia03), 470 </a:t>
            </a:r>
            <a:r>
              <a:rPr lang="en-US" sz="1100" dirty="0" err="1"/>
              <a:t>ms</a:t>
            </a:r>
            <a:r>
              <a:rPr lang="en-US" sz="1100" dirty="0"/>
              <a:t> {I30} (1972Go03), </a:t>
            </a:r>
          </a:p>
          <a:p>
            <a:pPr marL="0" indent="0">
              <a:lnSpc>
                <a:spcPct val="100000"/>
              </a:lnSpc>
              <a:spcBef>
                <a:spcPts val="0"/>
              </a:spcBef>
              <a:buNone/>
            </a:pPr>
            <a:r>
              <a:rPr lang="en-US" sz="1100" dirty="0"/>
              <a:t>xxxxx2cX 350 </a:t>
            </a:r>
            <a:r>
              <a:rPr lang="en-US" sz="1100" dirty="0" err="1"/>
              <a:t>ms</a:t>
            </a:r>
            <a:r>
              <a:rPr lang="en-US" sz="1100" dirty="0"/>
              <a:t> {I100} (2000Pe28), 476 </a:t>
            </a:r>
            <a:r>
              <a:rPr lang="en-US" sz="1100" dirty="0" err="1"/>
              <a:t>ms</a:t>
            </a:r>
            <a:r>
              <a:rPr lang="en-US" sz="1100" dirty="0"/>
              <a:t> {I45} (2001Wa54,2002Wa33), and 454.3  </a:t>
            </a:r>
          </a:p>
          <a:p>
            <a:pPr marL="0" indent="0">
              <a:lnSpc>
                <a:spcPct val="100000"/>
              </a:lnSpc>
              <a:spcBef>
                <a:spcPts val="0"/>
              </a:spcBef>
              <a:buNone/>
            </a:pPr>
            <a:r>
              <a:rPr lang="en-US" sz="1100" dirty="0"/>
              <a:t>xxxxx3cX </a:t>
            </a:r>
            <a:r>
              <a:rPr lang="en-US" sz="1100" dirty="0" err="1"/>
              <a:t>ms</a:t>
            </a:r>
            <a:r>
              <a:rPr lang="en-US" sz="1100" dirty="0"/>
              <a:t> {I37} from (E17023)                                                 </a:t>
            </a:r>
          </a:p>
          <a:p>
            <a:pPr marL="0" indent="0">
              <a:lnSpc>
                <a:spcPct val="100000"/>
              </a:lnSpc>
              <a:spcBef>
                <a:spcPts val="0"/>
              </a:spcBef>
              <a:buNone/>
            </a:pPr>
            <a:endParaRPr lang="en-US" sz="1100" dirty="0"/>
          </a:p>
          <a:p>
            <a:pPr marL="0" indent="0">
              <a:lnSpc>
                <a:spcPct val="100000"/>
              </a:lnSpc>
              <a:spcBef>
                <a:spcPts val="0"/>
              </a:spcBef>
              <a:buNone/>
            </a:pPr>
            <a:r>
              <a:rPr lang="en-US" sz="1100" dirty="0"/>
              <a:t>### unweighted average comment (all values):</a:t>
            </a:r>
          </a:p>
          <a:p>
            <a:pPr marL="0" indent="0">
              <a:lnSpc>
                <a:spcPct val="100000"/>
              </a:lnSpc>
              <a:spcBef>
                <a:spcPts val="0"/>
              </a:spcBef>
              <a:buNone/>
            </a:pPr>
            <a:r>
              <a:rPr lang="en-US" sz="1100" dirty="0" err="1"/>
              <a:t>xxxxx</a:t>
            </a:r>
            <a:r>
              <a:rPr lang="en-US" sz="1100" dirty="0"/>
              <a:t> </a:t>
            </a:r>
            <a:r>
              <a:rPr lang="en-US" sz="1100" dirty="0" err="1"/>
              <a:t>cX</a:t>
            </a:r>
            <a:r>
              <a:rPr lang="en-US" sz="1100" dirty="0"/>
              <a:t> </a:t>
            </a:r>
            <a:r>
              <a:rPr lang="en-US" sz="1100" dirty="0" err="1"/>
              <a:t>X$unweighted</a:t>
            </a:r>
            <a:r>
              <a:rPr lang="en-US" sz="1100" dirty="0"/>
              <a:t> average of 446 </a:t>
            </a:r>
            <a:r>
              <a:rPr lang="en-US" sz="1100" dirty="0" err="1"/>
              <a:t>ms</a:t>
            </a:r>
            <a:r>
              <a:rPr lang="en-US" sz="1100" dirty="0"/>
              <a:t> {I6} (2006Ia03), 470 </a:t>
            </a:r>
            <a:r>
              <a:rPr lang="en-US" sz="1100" dirty="0" err="1"/>
              <a:t>ms</a:t>
            </a:r>
            <a:r>
              <a:rPr lang="en-US" sz="1100" dirty="0"/>
              <a:t> {I30}           </a:t>
            </a:r>
          </a:p>
          <a:p>
            <a:pPr marL="0" indent="0">
              <a:lnSpc>
                <a:spcPct val="100000"/>
              </a:lnSpc>
              <a:spcBef>
                <a:spcPts val="0"/>
              </a:spcBef>
              <a:buNone/>
            </a:pPr>
            <a:r>
              <a:rPr lang="en-US" sz="1100" dirty="0"/>
              <a:t>xxxxx2cX (1972Go03), 350 </a:t>
            </a:r>
            <a:r>
              <a:rPr lang="en-US" sz="1100" dirty="0" err="1"/>
              <a:t>ms</a:t>
            </a:r>
            <a:r>
              <a:rPr lang="en-US" sz="1100" dirty="0"/>
              <a:t> {I100} (2000Pe28), 476 </a:t>
            </a:r>
            <a:r>
              <a:rPr lang="en-US" sz="1100" dirty="0" err="1"/>
              <a:t>ms</a:t>
            </a:r>
            <a:r>
              <a:rPr lang="en-US" sz="1100" dirty="0"/>
              <a:t> {I45} (2001Wa54,2002Wa33),</a:t>
            </a:r>
          </a:p>
          <a:p>
            <a:pPr marL="0" indent="0">
              <a:lnSpc>
                <a:spcPct val="100000"/>
              </a:lnSpc>
              <a:spcBef>
                <a:spcPts val="0"/>
              </a:spcBef>
              <a:buNone/>
            </a:pPr>
            <a:r>
              <a:rPr lang="en-US" sz="1100" dirty="0"/>
              <a:t>xxxxx3cX and 454.3 </a:t>
            </a:r>
            <a:r>
              <a:rPr lang="en-US" sz="1100" dirty="0" err="1"/>
              <a:t>ms</a:t>
            </a:r>
            <a:r>
              <a:rPr lang="en-US" sz="1100" dirty="0"/>
              <a:t> {I37} from (E17023)                                   </a:t>
            </a:r>
          </a:p>
        </p:txBody>
      </p:sp>
      <p:sp>
        <p:nvSpPr>
          <p:cNvPr id="3" name="Title 2">
            <a:extLst>
              <a:ext uri="{FF2B5EF4-FFF2-40B4-BE49-F238E27FC236}">
                <a16:creationId xmlns:a16="http://schemas.microsoft.com/office/drawing/2014/main" id="{D5297AC2-F96D-44F1-8213-0D32FE60E75A}"/>
              </a:ext>
            </a:extLst>
          </p:cNvPr>
          <p:cNvSpPr>
            <a:spLocks noGrp="1"/>
          </p:cNvSpPr>
          <p:nvPr>
            <p:ph type="title"/>
          </p:nvPr>
        </p:nvSpPr>
        <p:spPr/>
        <p:txBody>
          <a:bodyPr/>
          <a:lstStyle/>
          <a:p>
            <a:r>
              <a:rPr lang="en-US" dirty="0"/>
              <a:t>2025</a:t>
            </a:r>
            <a:r>
              <a:rPr lang="en-US" altLang="zh-CN" dirty="0"/>
              <a:t>GO00 </a:t>
            </a:r>
            <a:r>
              <a:rPr lang="en-US" altLang="zh-CN" baseline="30000" dirty="0"/>
              <a:t>23</a:t>
            </a:r>
            <a:r>
              <a:rPr lang="en-US" altLang="zh-CN" dirty="0"/>
              <a:t>Al </a:t>
            </a:r>
            <a:r>
              <a:rPr lang="en-US" altLang="zh-CN" i="1" dirty="0"/>
              <a:t>T</a:t>
            </a:r>
            <a:r>
              <a:rPr lang="en-US" altLang="zh-CN" baseline="-25000" dirty="0"/>
              <a:t>1/2</a:t>
            </a:r>
            <a:endParaRPr lang="en-US" baseline="-25000" dirty="0"/>
          </a:p>
        </p:txBody>
      </p:sp>
      <p:sp>
        <p:nvSpPr>
          <p:cNvPr id="4" name="Footer Placeholder 3">
            <a:extLst>
              <a:ext uri="{FF2B5EF4-FFF2-40B4-BE49-F238E27FC236}">
                <a16:creationId xmlns:a16="http://schemas.microsoft.com/office/drawing/2014/main" id="{AA966EB6-ABB3-4BCF-AE2D-6F5135E8DAB0}"/>
              </a:ext>
            </a:extLst>
          </p:cNvPr>
          <p:cNvSpPr>
            <a:spLocks noGrp="1"/>
          </p:cNvSpPr>
          <p:nvPr>
            <p:ph type="ftr" sz="quarter" idx="10"/>
          </p:nvPr>
        </p:nvSpPr>
        <p:spPr/>
        <p:txBody>
          <a:bodyPr/>
          <a:lstStyle/>
          <a:p>
            <a:pPr marL="0" marR="0" lvl="0" indent="0" algn="r" defTabSz="457200" rtl="0" eaLnBrk="0" fontAlgn="base" latinLnBrk="0" hangingPunct="0">
              <a:lnSpc>
                <a:spcPct val="9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64308"/>
                </a:solidFill>
                <a:effectLst/>
                <a:uLnTx/>
                <a:uFillTx/>
                <a:latin typeface="Arial"/>
                <a:ea typeface="+mn-ea"/>
                <a:cs typeface="Arial"/>
              </a:rPr>
              <a:t>Nuclear Data</a:t>
            </a:r>
          </a:p>
        </p:txBody>
      </p:sp>
      <p:sp>
        <p:nvSpPr>
          <p:cNvPr id="5" name="Slide Number Placeholder 4">
            <a:extLst>
              <a:ext uri="{FF2B5EF4-FFF2-40B4-BE49-F238E27FC236}">
                <a16:creationId xmlns:a16="http://schemas.microsoft.com/office/drawing/2014/main" id="{30EE639D-2396-455D-8FF0-450F9626C862}"/>
              </a:ext>
            </a:extLst>
          </p:cNvPr>
          <p:cNvSpPr>
            <a:spLocks noGrp="1"/>
          </p:cNvSpPr>
          <p:nvPr>
            <p:ph type="sldNum" sz="quarter" idx="11"/>
          </p:nvPr>
        </p:nvSpPr>
        <p:spPr/>
        <p:txBody>
          <a:bodyPr/>
          <a:lstStyle/>
          <a:p>
            <a:pPr marL="0" marR="0" lvl="0" indent="0" algn="l" defTabSz="457200" rtl="0" eaLnBrk="0" fontAlgn="base" latinLnBrk="0" hangingPunct="0">
              <a:lnSpc>
                <a:spcPct val="9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64308"/>
                </a:solidFill>
                <a:effectLst/>
                <a:uLnTx/>
                <a:uFillTx/>
                <a:latin typeface="Arial" pitchFamily="34" charset="0"/>
                <a:ea typeface="ヒラギノ角ゴ Pro W3" charset="-128"/>
                <a:cs typeface="+mn-cs"/>
              </a:rPr>
              <a:t>, Slide </a:t>
            </a:r>
            <a:fld id="{35AD4620-7552-4207-8973-898801ED212B}" type="slidenum">
              <a:rPr kumimoji="0" lang="en-US" sz="1000" b="0" i="0" u="none" strike="noStrike" kern="1200" cap="none" spc="0" normalizeH="0" baseline="0" noProof="0" smtClean="0">
                <a:ln>
                  <a:noFill/>
                </a:ln>
                <a:solidFill>
                  <a:srgbClr val="064308"/>
                </a:solidFill>
                <a:effectLst/>
                <a:uLnTx/>
                <a:uFillTx/>
                <a:latin typeface="Arial" pitchFamily="34" charset="0"/>
                <a:ea typeface="ヒラギノ角ゴ Pro W3" charset="-128"/>
                <a:cs typeface="+mn-cs"/>
              </a:rPr>
              <a:pPr marL="0" marR="0" lvl="0" indent="0" algn="l" defTabSz="457200" rtl="0" eaLnBrk="0" fontAlgn="base" latinLnBrk="0" hangingPunct="0">
                <a:lnSpc>
                  <a:spcPct val="90000"/>
                </a:lnSpc>
                <a:spcBef>
                  <a:spcPct val="0"/>
                </a:spcBef>
                <a:spcAft>
                  <a:spcPct val="0"/>
                </a:spcAft>
                <a:buClrTx/>
                <a:buSzTx/>
                <a:buFontTx/>
                <a:buNone/>
                <a:tabLst/>
                <a:defRPr/>
              </a:pPr>
              <a:t>4</a:t>
            </a:fld>
            <a:endParaRPr kumimoji="0" lang="en-US" sz="1000" b="0" i="0" u="none" strike="noStrike" kern="1200" cap="none" spc="0" normalizeH="0" baseline="0" noProof="0" dirty="0">
              <a:ln>
                <a:noFill/>
              </a:ln>
              <a:solidFill>
                <a:srgbClr val="064308"/>
              </a:solidFill>
              <a:effectLst/>
              <a:uLnTx/>
              <a:uFillTx/>
              <a:latin typeface="Arial" pitchFamily="34" charset="0"/>
              <a:ea typeface="ヒラギノ角ゴ Pro W3" charset="-128"/>
              <a:cs typeface="+mn-cs"/>
            </a:endParaRPr>
          </a:p>
        </p:txBody>
      </p:sp>
      <p:sp>
        <p:nvSpPr>
          <p:cNvPr id="7" name="TextBox 6">
            <a:extLst>
              <a:ext uri="{FF2B5EF4-FFF2-40B4-BE49-F238E27FC236}">
                <a16:creationId xmlns:a16="http://schemas.microsoft.com/office/drawing/2014/main" id="{5529E73D-C6A2-454E-9069-B5F23A6BDEAB}"/>
              </a:ext>
            </a:extLst>
          </p:cNvPr>
          <p:cNvSpPr txBox="1"/>
          <p:nvPr/>
        </p:nvSpPr>
        <p:spPr>
          <a:xfrm>
            <a:off x="5105400" y="3200400"/>
            <a:ext cx="3961721" cy="1384995"/>
          </a:xfrm>
          <a:prstGeom prst="rect">
            <a:avLst/>
          </a:prstGeom>
          <a:noFill/>
        </p:spPr>
        <p:txBody>
          <a:bodyPr wrap="square">
            <a:spAutoFit/>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CC"/>
                </a:solidFill>
                <a:effectLst/>
                <a:uLnTx/>
                <a:uFillTx/>
                <a:latin typeface="Arial" pitchFamily="34" charset="0"/>
                <a:ea typeface="ヒラギノ角ゴ Pro W3"/>
              </a:rPr>
              <a:t>Reference:</a:t>
            </a:r>
          </a:p>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CC"/>
                </a:solidFill>
                <a:effectLst/>
                <a:uLnTx/>
                <a:uFillTx/>
                <a:latin typeface="Arial" pitchFamily="34" charset="0"/>
                <a:ea typeface="ヒラギノ角ゴ Pro W3"/>
              </a:rPr>
              <a:t>\</a:t>
            </a:r>
            <a:r>
              <a:rPr kumimoji="0" lang="en-US" sz="1400" b="0" i="0" u="none" strike="noStrike" kern="1200" cap="none" spc="0" normalizeH="0" baseline="0" noProof="0" dirty="0" err="1">
                <a:ln>
                  <a:noFill/>
                </a:ln>
                <a:solidFill>
                  <a:srgbClr val="0000CC"/>
                </a:solidFill>
                <a:effectLst/>
                <a:uLnTx/>
                <a:uFillTx/>
                <a:latin typeface="Arial" pitchFamily="34" charset="0"/>
                <a:ea typeface="ヒラギノ角ゴ Pro W3"/>
              </a:rPr>
              <a:t>bibitem</a:t>
            </a:r>
            <a:r>
              <a:rPr kumimoji="0" lang="en-US" sz="1400" b="0" i="0" u="none" strike="noStrike" kern="1200" cap="none" spc="0" normalizeH="0" baseline="0" noProof="0" dirty="0">
                <a:ln>
                  <a:noFill/>
                </a:ln>
                <a:solidFill>
                  <a:srgbClr val="0000CC"/>
                </a:solidFill>
                <a:effectLst/>
                <a:uLnTx/>
                <a:uFillTx/>
                <a:latin typeface="Arial" pitchFamily="34" charset="0"/>
                <a:ea typeface="ヒラギノ角ゴ Pro W3"/>
              </a:rPr>
              <a:t>{</a:t>
            </a:r>
            <a:r>
              <a:rPr kumimoji="0" lang="en-US" sz="1400" b="0" i="0" u="none" strike="noStrike" kern="1200" cap="none" spc="0" normalizeH="0" baseline="0" noProof="0" dirty="0" err="1">
                <a:ln>
                  <a:noFill/>
                </a:ln>
                <a:solidFill>
                  <a:srgbClr val="0000CC"/>
                </a:solidFill>
                <a:effectLst/>
                <a:uLnTx/>
                <a:uFillTx/>
                <a:latin typeface="Arial" pitchFamily="34" charset="0"/>
                <a:ea typeface="ヒラギノ角ゴ Pro W3"/>
              </a:rPr>
              <a:t>Chen_ConsistenyCheck</a:t>
            </a:r>
            <a:r>
              <a:rPr kumimoji="0" lang="en-US" sz="1400" b="0" i="0" u="none" strike="noStrike" kern="1200" cap="none" spc="0" normalizeH="0" baseline="0" noProof="0" dirty="0">
                <a:ln>
                  <a:noFill/>
                </a:ln>
                <a:solidFill>
                  <a:srgbClr val="0000CC"/>
                </a:solidFill>
                <a:effectLst/>
                <a:uLnTx/>
                <a:uFillTx/>
                <a:latin typeface="Arial" pitchFamily="34" charset="0"/>
                <a:ea typeface="ヒラギノ角ゴ Pro W3"/>
              </a:rPr>
              <a:t>}</a:t>
            </a:r>
          </a:p>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CC"/>
                </a:solidFill>
                <a:effectLst/>
                <a:uLnTx/>
                <a:uFillTx/>
                <a:latin typeface="Arial" pitchFamily="34" charset="0"/>
                <a:ea typeface="ヒラギノ角ゴ Pro W3"/>
              </a:rPr>
              <a:t>J. Chen, ENSDF Analysis and Utility Programs, \</a:t>
            </a:r>
            <a:r>
              <a:rPr kumimoji="0" lang="en-US" sz="1400" b="0" i="0" u="none" strike="noStrike" kern="1200" cap="none" spc="0" normalizeH="0" baseline="0" noProof="0" dirty="0" err="1">
                <a:ln>
                  <a:noFill/>
                </a:ln>
                <a:solidFill>
                  <a:srgbClr val="0000CC"/>
                </a:solidFill>
                <a:effectLst/>
                <a:uLnTx/>
                <a:uFillTx/>
                <a:latin typeface="Arial" pitchFamily="34" charset="0"/>
                <a:ea typeface="ヒラギノ角ゴ Pro W3"/>
              </a:rPr>
              <a:t>href</a:t>
            </a:r>
            <a:r>
              <a:rPr kumimoji="0" lang="en-US" sz="1400" b="0" i="0" u="none" strike="noStrike" kern="1200" cap="none" spc="0" normalizeH="0" baseline="0" noProof="0" dirty="0">
                <a:ln>
                  <a:noFill/>
                </a:ln>
                <a:solidFill>
                  <a:srgbClr val="0000CC"/>
                </a:solidFill>
                <a:effectLst/>
                <a:uLnTx/>
                <a:uFillTx/>
                <a:latin typeface="Arial" pitchFamily="34" charset="0"/>
                <a:ea typeface="ヒラギノ角ゴ Pro W3"/>
              </a:rPr>
              <a:t>{https://github.com/IAEA-NSDDNetwork/ConsistencyCheck}{Consisteny Check.}</a:t>
            </a:r>
          </a:p>
        </p:txBody>
      </p:sp>
    </p:spTree>
    <p:extLst>
      <p:ext uri="{BB962C8B-B14F-4D97-AF65-F5344CB8AC3E}">
        <p14:creationId xmlns:p14="http://schemas.microsoft.com/office/powerpoint/2010/main" val="14399670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a:extLst>
              <a:ext uri="{FF2B5EF4-FFF2-40B4-BE49-F238E27FC236}">
                <a16:creationId xmlns:a16="http://schemas.microsoft.com/office/drawing/2014/main" id="{9A88D151-D526-4A55-93BB-90007AEBFA0E}"/>
              </a:ext>
            </a:extLst>
          </p:cNvPr>
          <p:cNvPicPr>
            <a:picLocks noGrp="1" noChangeAspect="1"/>
          </p:cNvPicPr>
          <p:nvPr>
            <p:ph idx="1"/>
          </p:nvPr>
        </p:nvPicPr>
        <p:blipFill>
          <a:blip r:embed="rId3"/>
          <a:stretch>
            <a:fillRect/>
          </a:stretch>
        </p:blipFill>
        <p:spPr>
          <a:xfrm>
            <a:off x="609600" y="1066799"/>
            <a:ext cx="7772400" cy="4495801"/>
          </a:xfrm>
        </p:spPr>
      </p:pic>
      <p:sp>
        <p:nvSpPr>
          <p:cNvPr id="3" name="Title 2">
            <a:extLst>
              <a:ext uri="{FF2B5EF4-FFF2-40B4-BE49-F238E27FC236}">
                <a16:creationId xmlns:a16="http://schemas.microsoft.com/office/drawing/2014/main" id="{E8CB9000-CEC9-4F6D-A845-B7698DF144D9}"/>
              </a:ext>
            </a:extLst>
          </p:cNvPr>
          <p:cNvSpPr>
            <a:spLocks noGrp="1"/>
          </p:cNvSpPr>
          <p:nvPr>
            <p:ph type="title"/>
          </p:nvPr>
        </p:nvSpPr>
        <p:spPr/>
        <p:txBody>
          <a:bodyPr/>
          <a:lstStyle/>
          <a:p>
            <a:r>
              <a:rPr lang="en-US" dirty="0"/>
              <a:t>2025</a:t>
            </a:r>
            <a:r>
              <a:rPr lang="en-US" altLang="zh-CN" dirty="0"/>
              <a:t>GO00 </a:t>
            </a:r>
            <a:r>
              <a:rPr lang="en-US" altLang="zh-CN" baseline="30000" dirty="0"/>
              <a:t>23</a:t>
            </a:r>
            <a:r>
              <a:rPr lang="en-US" altLang="zh-CN" dirty="0"/>
              <a:t>Al(</a:t>
            </a:r>
            <a:r>
              <a:rPr lang="en-US" altLang="zh-CN" i="1" dirty="0"/>
              <a:t>βγ</a:t>
            </a:r>
            <a:r>
              <a:rPr lang="en-US" altLang="zh-CN" dirty="0"/>
              <a:t>)</a:t>
            </a:r>
            <a:r>
              <a:rPr lang="en-US" altLang="zh-CN" baseline="30000" dirty="0"/>
              <a:t>23</a:t>
            </a:r>
            <a:r>
              <a:rPr lang="en-US" altLang="zh-CN" dirty="0"/>
              <a:t>Mg for </a:t>
            </a:r>
            <a:r>
              <a:rPr lang="en-US" altLang="zh-CN" i="1" dirty="0"/>
              <a:t>E</a:t>
            </a:r>
            <a:r>
              <a:rPr lang="en-US" altLang="zh-CN" i="1" baseline="-25000" dirty="0"/>
              <a:t>x</a:t>
            </a:r>
            <a:r>
              <a:rPr lang="en-US" altLang="zh-CN" dirty="0"/>
              <a:t>(</a:t>
            </a:r>
            <a:r>
              <a:rPr lang="en-US" altLang="zh-CN" baseline="30000" dirty="0"/>
              <a:t>23</a:t>
            </a:r>
            <a:r>
              <a:rPr lang="en-US" altLang="zh-CN" dirty="0"/>
              <a:t>Mg)</a:t>
            </a:r>
            <a:endParaRPr lang="en-US" dirty="0"/>
          </a:p>
        </p:txBody>
      </p:sp>
      <p:sp>
        <p:nvSpPr>
          <p:cNvPr id="4" name="Footer Placeholder 3">
            <a:extLst>
              <a:ext uri="{FF2B5EF4-FFF2-40B4-BE49-F238E27FC236}">
                <a16:creationId xmlns:a16="http://schemas.microsoft.com/office/drawing/2014/main" id="{BF34A93A-AE1C-45D1-90EA-05A776298062}"/>
              </a:ext>
            </a:extLst>
          </p:cNvPr>
          <p:cNvSpPr>
            <a:spLocks noGrp="1"/>
          </p:cNvSpPr>
          <p:nvPr>
            <p:ph type="ftr" sz="quarter" idx="10"/>
          </p:nvPr>
        </p:nvSpPr>
        <p:spPr/>
        <p:txBody>
          <a:bodyPr/>
          <a:lstStyle/>
          <a:p>
            <a:pPr marL="0" marR="0" lvl="0" indent="0" algn="r" defTabSz="457200" rtl="0" eaLnBrk="0" fontAlgn="base" latinLnBrk="0" hangingPunct="0">
              <a:lnSpc>
                <a:spcPct val="9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64308"/>
                </a:solidFill>
                <a:effectLst/>
                <a:uLnTx/>
                <a:uFillTx/>
                <a:latin typeface="Arial"/>
                <a:ea typeface="+mn-ea"/>
                <a:cs typeface="Arial"/>
              </a:rPr>
              <a:t>Nuclear Data</a:t>
            </a:r>
            <a:endParaRPr kumimoji="0" lang="en-US" sz="1000" b="0" i="0" u="none" strike="noStrike" kern="1200" cap="none" spc="0" normalizeH="0" baseline="0" noProof="0" dirty="0">
              <a:ln>
                <a:noFill/>
              </a:ln>
              <a:solidFill>
                <a:srgbClr val="064308"/>
              </a:solidFill>
              <a:effectLst/>
              <a:uLnTx/>
              <a:uFillTx/>
              <a:latin typeface="Arial"/>
              <a:ea typeface="+mn-ea"/>
              <a:cs typeface="Arial"/>
            </a:endParaRPr>
          </a:p>
        </p:txBody>
      </p:sp>
      <p:sp>
        <p:nvSpPr>
          <p:cNvPr id="5" name="Slide Number Placeholder 4">
            <a:extLst>
              <a:ext uri="{FF2B5EF4-FFF2-40B4-BE49-F238E27FC236}">
                <a16:creationId xmlns:a16="http://schemas.microsoft.com/office/drawing/2014/main" id="{9D7C28DD-0039-4FFF-A04E-40764B4B40F6}"/>
              </a:ext>
            </a:extLst>
          </p:cNvPr>
          <p:cNvSpPr>
            <a:spLocks noGrp="1"/>
          </p:cNvSpPr>
          <p:nvPr>
            <p:ph type="sldNum" sz="quarter" idx="11"/>
          </p:nvPr>
        </p:nvSpPr>
        <p:spPr/>
        <p:txBody>
          <a:bodyPr/>
          <a:lstStyle/>
          <a:p>
            <a:pPr marL="0" marR="0" lvl="0" indent="0" algn="l" defTabSz="457200" rtl="0" eaLnBrk="0" fontAlgn="base" latinLnBrk="0" hangingPunct="0">
              <a:lnSpc>
                <a:spcPct val="9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64308"/>
                </a:solidFill>
                <a:effectLst/>
                <a:uLnTx/>
                <a:uFillTx/>
                <a:latin typeface="Arial" pitchFamily="34" charset="0"/>
                <a:ea typeface="ヒラギノ角ゴ Pro W3" charset="-128"/>
                <a:cs typeface="+mn-cs"/>
              </a:rPr>
              <a:t>, Slide </a:t>
            </a:r>
            <a:fld id="{35AD4620-7552-4207-8973-898801ED212B}" type="slidenum">
              <a:rPr kumimoji="0" lang="en-US" sz="1000" b="0" i="0" u="none" strike="noStrike" kern="1200" cap="none" spc="0" normalizeH="0" baseline="0" noProof="0" smtClean="0">
                <a:ln>
                  <a:noFill/>
                </a:ln>
                <a:solidFill>
                  <a:srgbClr val="064308"/>
                </a:solidFill>
                <a:effectLst/>
                <a:uLnTx/>
                <a:uFillTx/>
                <a:latin typeface="Arial" pitchFamily="34" charset="0"/>
                <a:ea typeface="ヒラギノ角ゴ Pro W3" charset="-128"/>
                <a:cs typeface="+mn-cs"/>
              </a:rPr>
              <a:pPr marL="0" marR="0" lvl="0" indent="0" algn="l" defTabSz="457200" rtl="0" eaLnBrk="0" fontAlgn="base" latinLnBrk="0" hangingPunct="0">
                <a:lnSpc>
                  <a:spcPct val="90000"/>
                </a:lnSpc>
                <a:spcBef>
                  <a:spcPct val="0"/>
                </a:spcBef>
                <a:spcAft>
                  <a:spcPct val="0"/>
                </a:spcAft>
                <a:buClrTx/>
                <a:buSzTx/>
                <a:buFontTx/>
                <a:buNone/>
                <a:tabLst/>
                <a:defRPr/>
              </a:pPr>
              <a:t>5</a:t>
            </a:fld>
            <a:endParaRPr kumimoji="0" lang="en-US" sz="1000" b="0" i="0" u="none" strike="noStrike" kern="1200" cap="none" spc="0" normalizeH="0" baseline="0" noProof="0" dirty="0">
              <a:ln>
                <a:noFill/>
              </a:ln>
              <a:solidFill>
                <a:srgbClr val="064308"/>
              </a:solidFill>
              <a:effectLst/>
              <a:uLnTx/>
              <a:uFillTx/>
              <a:latin typeface="Arial" pitchFamily="34" charset="0"/>
              <a:ea typeface="ヒラギノ角ゴ Pro W3" charset="-128"/>
              <a:cs typeface="+mn-cs"/>
            </a:endParaRPr>
          </a:p>
        </p:txBody>
      </p:sp>
      <p:sp>
        <p:nvSpPr>
          <p:cNvPr id="10" name="Rectangle 9">
            <a:extLst>
              <a:ext uri="{FF2B5EF4-FFF2-40B4-BE49-F238E27FC236}">
                <a16:creationId xmlns:a16="http://schemas.microsoft.com/office/drawing/2014/main" id="{44089E0A-8821-45E4-B17F-B089AD814B01}"/>
              </a:ext>
            </a:extLst>
          </p:cNvPr>
          <p:cNvSpPr/>
          <p:nvPr/>
        </p:nvSpPr>
        <p:spPr>
          <a:xfrm>
            <a:off x="2895600" y="1447800"/>
            <a:ext cx="914400" cy="4114800"/>
          </a:xfrm>
          <a:prstGeom prst="rect">
            <a:avLst/>
          </a:prstGeom>
          <a:noFill/>
          <a:ln>
            <a:solidFill>
              <a:srgbClr val="FF0000"/>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11" name="TextBox 10">
            <a:extLst>
              <a:ext uri="{FF2B5EF4-FFF2-40B4-BE49-F238E27FC236}">
                <a16:creationId xmlns:a16="http://schemas.microsoft.com/office/drawing/2014/main" id="{EE0B611C-EBF5-4147-9ADC-49805C2E48CF}"/>
              </a:ext>
            </a:extLst>
          </p:cNvPr>
          <p:cNvSpPr txBox="1"/>
          <p:nvPr/>
        </p:nvSpPr>
        <p:spPr>
          <a:xfrm>
            <a:off x="0" y="5636359"/>
            <a:ext cx="9144000" cy="338554"/>
          </a:xfrm>
          <a:prstGeom prst="rect">
            <a:avLst/>
          </a:prstGeom>
          <a:noFill/>
        </p:spPr>
        <p:txBody>
          <a:bodyPr wrap="square">
            <a:spAutoFit/>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Arial" pitchFamily="34" charset="0"/>
                <a:ea typeface="ヒラギノ角ゴ Pro W3"/>
                <a:hlinkClick r:id="rId4"/>
              </a:rPr>
              <a:t>https://wikihost.frib.msu.edu/pxct/lib/exe/fetch.php?media=glsc_combined_2025go00_23mg.pdf</a:t>
            </a:r>
            <a:endParaRPr kumimoji="0" lang="en-US" sz="1600" b="0" i="0" u="none" strike="noStrike" kern="1200" cap="none" spc="0" normalizeH="0" baseline="0" noProof="0" dirty="0">
              <a:ln>
                <a:noFill/>
              </a:ln>
              <a:solidFill>
                <a:prstClr val="black"/>
              </a:solidFill>
              <a:effectLst/>
              <a:uLnTx/>
              <a:uFillTx/>
              <a:latin typeface="Arial" pitchFamily="34" charset="0"/>
              <a:ea typeface="ヒラギノ角ゴ Pro W3"/>
            </a:endParaRPr>
          </a:p>
        </p:txBody>
      </p:sp>
    </p:spTree>
    <p:extLst>
      <p:ext uri="{BB962C8B-B14F-4D97-AF65-F5344CB8AC3E}">
        <p14:creationId xmlns:p14="http://schemas.microsoft.com/office/powerpoint/2010/main" val="22863027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F9C60D1-B0F4-40C5-88CD-2A83135A5B47}"/>
              </a:ext>
            </a:extLst>
          </p:cNvPr>
          <p:cNvSpPr>
            <a:spLocks noGrp="1"/>
          </p:cNvSpPr>
          <p:nvPr>
            <p:ph type="title"/>
          </p:nvPr>
        </p:nvSpPr>
        <p:spPr/>
        <p:txBody>
          <a:bodyPr/>
          <a:lstStyle/>
          <a:p>
            <a:r>
              <a:rPr lang="en-US" dirty="0"/>
              <a:t>2025</a:t>
            </a:r>
            <a:r>
              <a:rPr lang="en-US" altLang="zh-CN" dirty="0"/>
              <a:t>GO00 </a:t>
            </a:r>
            <a:r>
              <a:rPr lang="en-US" altLang="zh-CN" baseline="30000" dirty="0"/>
              <a:t>23</a:t>
            </a:r>
            <a:r>
              <a:rPr lang="en-US" altLang="zh-CN" dirty="0"/>
              <a:t>Al(</a:t>
            </a:r>
            <a:r>
              <a:rPr lang="en-US" altLang="zh-CN" i="1" dirty="0"/>
              <a:t>βγ</a:t>
            </a:r>
            <a:r>
              <a:rPr lang="en-US" altLang="zh-CN" dirty="0"/>
              <a:t>)</a:t>
            </a:r>
            <a:r>
              <a:rPr lang="en-US" altLang="zh-CN" baseline="30000" dirty="0"/>
              <a:t>23</a:t>
            </a:r>
            <a:r>
              <a:rPr lang="en-US" altLang="zh-CN" dirty="0"/>
              <a:t>Mg for </a:t>
            </a:r>
            <a:r>
              <a:rPr lang="en-US" altLang="zh-CN" i="1" dirty="0"/>
              <a:t>E</a:t>
            </a:r>
            <a:r>
              <a:rPr lang="en-US" altLang="zh-CN" i="1" baseline="-25000" dirty="0"/>
              <a:t>x</a:t>
            </a:r>
            <a:r>
              <a:rPr lang="en-US" altLang="zh-CN" dirty="0"/>
              <a:t>(</a:t>
            </a:r>
            <a:r>
              <a:rPr lang="en-US" altLang="zh-CN" baseline="30000" dirty="0"/>
              <a:t>23</a:t>
            </a:r>
            <a:r>
              <a:rPr lang="en-US" altLang="zh-CN" dirty="0"/>
              <a:t>Mg)</a:t>
            </a:r>
            <a:endParaRPr lang="en-US" dirty="0"/>
          </a:p>
        </p:txBody>
      </p:sp>
      <p:sp>
        <p:nvSpPr>
          <p:cNvPr id="4" name="Footer Placeholder 3">
            <a:extLst>
              <a:ext uri="{FF2B5EF4-FFF2-40B4-BE49-F238E27FC236}">
                <a16:creationId xmlns:a16="http://schemas.microsoft.com/office/drawing/2014/main" id="{49220993-6DB7-4698-9339-0D7F10972B8A}"/>
              </a:ext>
            </a:extLst>
          </p:cNvPr>
          <p:cNvSpPr>
            <a:spLocks noGrp="1"/>
          </p:cNvSpPr>
          <p:nvPr>
            <p:ph type="ftr" sz="quarter" idx="10"/>
          </p:nvPr>
        </p:nvSpPr>
        <p:spPr/>
        <p:txBody>
          <a:bodyPr/>
          <a:lstStyle/>
          <a:p>
            <a:pPr marL="0" marR="0" lvl="0" indent="0" algn="r" defTabSz="457200" rtl="0" eaLnBrk="0" fontAlgn="base" latinLnBrk="0" hangingPunct="0">
              <a:lnSpc>
                <a:spcPct val="9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64308"/>
                </a:solidFill>
                <a:effectLst/>
                <a:uLnTx/>
                <a:uFillTx/>
                <a:latin typeface="Arial"/>
                <a:ea typeface="+mn-ea"/>
                <a:cs typeface="Arial"/>
              </a:rPr>
              <a:t>Nuclear Data</a:t>
            </a:r>
            <a:endParaRPr kumimoji="0" lang="en-US" sz="1000" b="0" i="0" u="none" strike="noStrike" kern="1200" cap="none" spc="0" normalizeH="0" baseline="0" noProof="0" dirty="0">
              <a:ln>
                <a:noFill/>
              </a:ln>
              <a:solidFill>
                <a:srgbClr val="064308"/>
              </a:solidFill>
              <a:effectLst/>
              <a:uLnTx/>
              <a:uFillTx/>
              <a:latin typeface="Arial"/>
              <a:ea typeface="+mn-ea"/>
              <a:cs typeface="Arial"/>
            </a:endParaRPr>
          </a:p>
        </p:txBody>
      </p:sp>
      <p:sp>
        <p:nvSpPr>
          <p:cNvPr id="5" name="Slide Number Placeholder 4">
            <a:extLst>
              <a:ext uri="{FF2B5EF4-FFF2-40B4-BE49-F238E27FC236}">
                <a16:creationId xmlns:a16="http://schemas.microsoft.com/office/drawing/2014/main" id="{FDBDE517-5B45-4893-B347-FA4D53EB5565}"/>
              </a:ext>
            </a:extLst>
          </p:cNvPr>
          <p:cNvSpPr>
            <a:spLocks noGrp="1"/>
          </p:cNvSpPr>
          <p:nvPr>
            <p:ph type="sldNum" sz="quarter" idx="11"/>
          </p:nvPr>
        </p:nvSpPr>
        <p:spPr/>
        <p:txBody>
          <a:bodyPr/>
          <a:lstStyle/>
          <a:p>
            <a:pPr marL="0" marR="0" lvl="0" indent="0" algn="l" defTabSz="457200" rtl="0" eaLnBrk="0" fontAlgn="base" latinLnBrk="0" hangingPunct="0">
              <a:lnSpc>
                <a:spcPct val="9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64308"/>
                </a:solidFill>
                <a:effectLst/>
                <a:uLnTx/>
                <a:uFillTx/>
                <a:latin typeface="Arial" pitchFamily="34" charset="0"/>
                <a:ea typeface="ヒラギノ角ゴ Pro W3" charset="-128"/>
                <a:cs typeface="+mn-cs"/>
              </a:rPr>
              <a:t>, Slide </a:t>
            </a:r>
            <a:fld id="{35AD4620-7552-4207-8973-898801ED212B}" type="slidenum">
              <a:rPr kumimoji="0" lang="en-US" sz="1000" b="0" i="0" u="none" strike="noStrike" kern="1200" cap="none" spc="0" normalizeH="0" baseline="0" noProof="0" smtClean="0">
                <a:ln>
                  <a:noFill/>
                </a:ln>
                <a:solidFill>
                  <a:srgbClr val="064308"/>
                </a:solidFill>
                <a:effectLst/>
                <a:uLnTx/>
                <a:uFillTx/>
                <a:latin typeface="Arial" pitchFamily="34" charset="0"/>
                <a:ea typeface="ヒラギノ角ゴ Pro W3" charset="-128"/>
                <a:cs typeface="+mn-cs"/>
              </a:rPr>
              <a:pPr marL="0" marR="0" lvl="0" indent="0" algn="l" defTabSz="457200" rtl="0" eaLnBrk="0" fontAlgn="base" latinLnBrk="0" hangingPunct="0">
                <a:lnSpc>
                  <a:spcPct val="90000"/>
                </a:lnSpc>
                <a:spcBef>
                  <a:spcPct val="0"/>
                </a:spcBef>
                <a:spcAft>
                  <a:spcPct val="0"/>
                </a:spcAft>
                <a:buClrTx/>
                <a:buSzTx/>
                <a:buFontTx/>
                <a:buNone/>
                <a:tabLst/>
                <a:defRPr/>
              </a:pPr>
              <a:t>6</a:t>
            </a:fld>
            <a:endParaRPr kumimoji="0" lang="en-US" sz="1000" b="0" i="0" u="none" strike="noStrike" kern="1200" cap="none" spc="0" normalizeH="0" baseline="0" noProof="0" dirty="0">
              <a:ln>
                <a:noFill/>
              </a:ln>
              <a:solidFill>
                <a:srgbClr val="064308"/>
              </a:solidFill>
              <a:effectLst/>
              <a:uLnTx/>
              <a:uFillTx/>
              <a:latin typeface="Arial" pitchFamily="34" charset="0"/>
              <a:ea typeface="ヒラギノ角ゴ Pro W3" charset="-128"/>
              <a:cs typeface="+mn-cs"/>
            </a:endParaRPr>
          </a:p>
        </p:txBody>
      </p:sp>
      <p:sp>
        <p:nvSpPr>
          <p:cNvPr id="8" name="Content Placeholder 7">
            <a:extLst>
              <a:ext uri="{FF2B5EF4-FFF2-40B4-BE49-F238E27FC236}">
                <a16:creationId xmlns:a16="http://schemas.microsoft.com/office/drawing/2014/main" id="{D04E9DDB-49A6-4E23-91BB-085D33DBCA3F}"/>
              </a:ext>
            </a:extLst>
          </p:cNvPr>
          <p:cNvSpPr>
            <a:spLocks noGrp="1"/>
          </p:cNvSpPr>
          <p:nvPr>
            <p:ph idx="1"/>
          </p:nvPr>
        </p:nvSpPr>
        <p:spPr/>
        <p:txBody>
          <a:bodyPr/>
          <a:lstStyle/>
          <a:p>
            <a:r>
              <a:rPr lang="en-US" altLang="zh-CN" sz="1800" dirty="0">
                <a:solidFill>
                  <a:schemeClr val="tx1"/>
                </a:solidFill>
                <a:latin typeface="Cambria" panose="02040503050406030204" pitchFamily="18" charset="0"/>
                <a:ea typeface="Cambria" panose="02040503050406030204" pitchFamily="18" charset="0"/>
              </a:rPr>
              <a:t>See </a:t>
            </a:r>
            <a:r>
              <a:rPr lang="en-US" altLang="zh-CN" sz="1800" dirty="0" err="1">
                <a:solidFill>
                  <a:schemeClr val="tx1"/>
                </a:solidFill>
                <a:latin typeface="Cambria" panose="02040503050406030204" pitchFamily="18" charset="0"/>
                <a:ea typeface="Cambria" panose="02040503050406030204" pitchFamily="18" charset="0"/>
              </a:rPr>
              <a:t>Itay's</a:t>
            </a:r>
            <a:r>
              <a:rPr lang="en-US" altLang="zh-CN" sz="1800" dirty="0">
                <a:solidFill>
                  <a:schemeClr val="tx1"/>
                </a:solidFill>
                <a:latin typeface="Cambria" panose="02040503050406030204" pitchFamily="18" charset="0"/>
                <a:ea typeface="Cambria" panose="02040503050406030204" pitchFamily="18" charset="0"/>
              </a:rPr>
              <a:t> spreadsheet. The first excited state has one deexciting </a:t>
            </a:r>
            <a:r>
              <a:rPr lang="en-US" altLang="zh-CN" sz="1800" i="1" dirty="0">
                <a:solidFill>
                  <a:schemeClr val="tx1"/>
                </a:solidFill>
                <a:latin typeface="Cambria" panose="02040503050406030204" pitchFamily="18" charset="0"/>
                <a:ea typeface="Cambria" panose="02040503050406030204" pitchFamily="18" charset="0"/>
              </a:rPr>
              <a:t>γ</a:t>
            </a:r>
            <a:r>
              <a:rPr lang="en-US" altLang="zh-CN" sz="1800" dirty="0">
                <a:solidFill>
                  <a:schemeClr val="tx1"/>
                </a:solidFill>
                <a:latin typeface="Cambria" panose="02040503050406030204" pitchFamily="18" charset="0"/>
                <a:ea typeface="Cambria" panose="02040503050406030204" pitchFamily="18" charset="0"/>
              </a:rPr>
              <a:t> ray; therefore, </a:t>
            </a:r>
            <a:r>
              <a:rPr lang="en-US" sz="1800" i="1" dirty="0">
                <a:solidFill>
                  <a:schemeClr val="tx1"/>
                </a:solidFill>
                <a:latin typeface="Cambria" panose="02040503050406030204" pitchFamily="18" charset="0"/>
                <a:ea typeface="Cambria" panose="02040503050406030204" pitchFamily="18" charset="0"/>
              </a:rPr>
              <a:t>E</a:t>
            </a:r>
            <a:r>
              <a:rPr lang="en-US" sz="1800" baseline="-25000" dirty="0">
                <a:solidFill>
                  <a:schemeClr val="tx1"/>
                </a:solidFill>
                <a:latin typeface="Cambria" panose="02040503050406030204" pitchFamily="18" charset="0"/>
                <a:ea typeface="Cambria" panose="02040503050406030204" pitchFamily="18" charset="0"/>
              </a:rPr>
              <a:t>x</a:t>
            </a:r>
            <a:r>
              <a:rPr lang="en-US" sz="1800" dirty="0">
                <a:solidFill>
                  <a:schemeClr val="tx1"/>
                </a:solidFill>
                <a:latin typeface="Cambria" panose="02040503050406030204" pitchFamily="18" charset="0"/>
                <a:ea typeface="Cambria" panose="02040503050406030204" pitchFamily="18" charset="0"/>
              </a:rPr>
              <a:t> = 450.75(23) keV with recoil correction.</a:t>
            </a:r>
          </a:p>
          <a:p>
            <a:pPr marL="0" indent="0">
              <a:buNone/>
            </a:pPr>
            <a:r>
              <a:rPr lang="en-US" altLang="zh-CN" sz="1800" dirty="0">
                <a:solidFill>
                  <a:schemeClr val="tx1"/>
                </a:solidFill>
                <a:latin typeface="Cambria" panose="02040503050406030204" pitchFamily="18" charset="0"/>
                <a:ea typeface="Cambria" panose="02040503050406030204" pitchFamily="18" charset="0"/>
              </a:rPr>
              <a:t>For the second excited state at 2051 keV:</a:t>
            </a:r>
          </a:p>
          <a:p>
            <a:pPr marL="0" indent="0">
              <a:buNone/>
            </a:pPr>
            <a:r>
              <a:rPr lang="en-US" sz="1800" i="1" dirty="0">
                <a:solidFill>
                  <a:schemeClr val="tx1"/>
                </a:solidFill>
                <a:latin typeface="Cambria" panose="02040503050406030204" pitchFamily="18" charset="0"/>
                <a:ea typeface="Cambria" panose="02040503050406030204" pitchFamily="18" charset="0"/>
              </a:rPr>
              <a:t>E</a:t>
            </a:r>
            <a:r>
              <a:rPr lang="en-US" altLang="zh-CN" sz="1800" i="1" baseline="-25000" dirty="0">
                <a:solidFill>
                  <a:schemeClr val="tx1"/>
                </a:solidFill>
                <a:latin typeface="Cambria" panose="02040503050406030204" pitchFamily="18" charset="0"/>
                <a:ea typeface="Cambria" panose="02040503050406030204" pitchFamily="18" charset="0"/>
              </a:rPr>
              <a:t>γ</a:t>
            </a:r>
            <a:r>
              <a:rPr lang="en-US" altLang="zh-CN" sz="1800" baseline="-25000" dirty="0">
                <a:solidFill>
                  <a:schemeClr val="tx1"/>
                </a:solidFill>
                <a:latin typeface="Cambria" panose="02040503050406030204" pitchFamily="18" charset="0"/>
                <a:ea typeface="Cambria" panose="02040503050406030204" pitchFamily="18" charset="0"/>
              </a:rPr>
              <a:t>1</a:t>
            </a:r>
            <a:r>
              <a:rPr lang="en-US" altLang="zh-CN" sz="1800" dirty="0">
                <a:solidFill>
                  <a:schemeClr val="tx1"/>
                </a:solidFill>
                <a:latin typeface="Cambria" panose="02040503050406030204" pitchFamily="18" charset="0"/>
                <a:ea typeface="Cambria" panose="02040503050406030204" pitchFamily="18" charset="0"/>
              </a:rPr>
              <a:t> = 2050.86(14)</a:t>
            </a:r>
            <a:r>
              <a:rPr lang="zh-CN" altLang="en-US" sz="1800" dirty="0">
                <a:solidFill>
                  <a:schemeClr val="tx1"/>
                </a:solidFill>
                <a:latin typeface="Cambria" panose="02040503050406030204" pitchFamily="18" charset="0"/>
              </a:rPr>
              <a:t> </a:t>
            </a:r>
            <a:r>
              <a:rPr lang="en-US" altLang="zh-CN" sz="1800" dirty="0">
                <a:solidFill>
                  <a:schemeClr val="tx1"/>
                </a:solidFill>
                <a:latin typeface="Cambria" panose="02040503050406030204" pitchFamily="18" charset="0"/>
                <a:ea typeface="Cambria" panose="02040503050406030204" pitchFamily="18" charset="0"/>
              </a:rPr>
              <a:t>keV,</a:t>
            </a:r>
            <a:r>
              <a:rPr lang="zh-CN" altLang="en-US" sz="1800" dirty="0">
                <a:solidFill>
                  <a:schemeClr val="tx1"/>
                </a:solidFill>
                <a:latin typeface="Cambria" panose="02040503050406030204" pitchFamily="18" charset="0"/>
              </a:rPr>
              <a:t> </a:t>
            </a:r>
            <a:r>
              <a:rPr lang="en-US" altLang="zh-CN" sz="1800" dirty="0">
                <a:solidFill>
                  <a:schemeClr val="tx1"/>
                </a:solidFill>
                <a:latin typeface="Cambria" panose="02040503050406030204" pitchFamily="18" charset="0"/>
                <a:ea typeface="Cambria" panose="02040503050406030204" pitchFamily="18" charset="0"/>
              </a:rPr>
              <a:t>recoil</a:t>
            </a:r>
            <a:r>
              <a:rPr lang="zh-CN" altLang="en-US" sz="1800" dirty="0">
                <a:solidFill>
                  <a:schemeClr val="tx1"/>
                </a:solidFill>
                <a:latin typeface="Cambria" panose="02040503050406030204" pitchFamily="18" charset="0"/>
              </a:rPr>
              <a:t> </a:t>
            </a:r>
            <a:r>
              <a:rPr lang="en-US" altLang="zh-CN" sz="1800" dirty="0">
                <a:solidFill>
                  <a:schemeClr val="tx1"/>
                </a:solidFill>
                <a:latin typeface="Cambria" panose="02040503050406030204" pitchFamily="18" charset="0"/>
                <a:ea typeface="Cambria" panose="02040503050406030204" pitchFamily="18" charset="0"/>
              </a:rPr>
              <a:t>corrected.</a:t>
            </a:r>
          </a:p>
          <a:p>
            <a:pPr marL="0" indent="0">
              <a:buNone/>
            </a:pPr>
            <a:r>
              <a:rPr lang="en-US" sz="1800" i="1" dirty="0">
                <a:solidFill>
                  <a:schemeClr val="tx1"/>
                </a:solidFill>
                <a:latin typeface="Cambria" panose="02040503050406030204" pitchFamily="18" charset="0"/>
                <a:ea typeface="Cambria" panose="02040503050406030204" pitchFamily="18" charset="0"/>
              </a:rPr>
              <a:t>E</a:t>
            </a:r>
            <a:r>
              <a:rPr lang="en-US" altLang="zh-CN" sz="1800" i="1" baseline="-25000" dirty="0">
                <a:solidFill>
                  <a:schemeClr val="tx1"/>
                </a:solidFill>
                <a:latin typeface="Cambria" panose="02040503050406030204" pitchFamily="18" charset="0"/>
                <a:ea typeface="Cambria" panose="02040503050406030204" pitchFamily="18" charset="0"/>
              </a:rPr>
              <a:t>x</a:t>
            </a:r>
            <a:r>
              <a:rPr lang="en-US" altLang="zh-CN" sz="1800" baseline="-25000" dirty="0">
                <a:solidFill>
                  <a:schemeClr val="tx1"/>
                </a:solidFill>
                <a:latin typeface="Cambria" panose="02040503050406030204" pitchFamily="18" charset="0"/>
                <a:ea typeface="Cambria" panose="02040503050406030204" pitchFamily="18" charset="0"/>
              </a:rPr>
              <a:t>1</a:t>
            </a:r>
            <a:r>
              <a:rPr lang="en-US" altLang="zh-CN" sz="1800" dirty="0">
                <a:solidFill>
                  <a:schemeClr val="tx1"/>
                </a:solidFill>
                <a:latin typeface="Cambria" panose="02040503050406030204" pitchFamily="18" charset="0"/>
                <a:ea typeface="Cambria" panose="02040503050406030204" pitchFamily="18" charset="0"/>
              </a:rPr>
              <a:t> = 2050.86(14) </a:t>
            </a:r>
            <a:r>
              <a:rPr lang="en-US" sz="1800" dirty="0">
                <a:solidFill>
                  <a:schemeClr val="tx1"/>
                </a:solidFill>
                <a:latin typeface="Cambria" panose="02040503050406030204" pitchFamily="18" charset="0"/>
                <a:ea typeface="Cambria" panose="02040503050406030204" pitchFamily="18" charset="0"/>
              </a:rPr>
              <a:t>keV.</a:t>
            </a:r>
          </a:p>
          <a:p>
            <a:pPr marL="0" indent="0">
              <a:buNone/>
            </a:pPr>
            <a:endParaRPr lang="en-US" altLang="zh-CN" sz="1800" dirty="0">
              <a:solidFill>
                <a:schemeClr val="tx1"/>
              </a:solidFill>
              <a:latin typeface="Cambria" panose="02040503050406030204" pitchFamily="18" charset="0"/>
              <a:ea typeface="Cambria" panose="02040503050406030204" pitchFamily="18" charset="0"/>
            </a:endParaRPr>
          </a:p>
          <a:p>
            <a:pPr marL="0" indent="0">
              <a:buNone/>
            </a:pPr>
            <a:r>
              <a:rPr lang="en-US" sz="1800" i="1" dirty="0">
                <a:solidFill>
                  <a:schemeClr val="tx1"/>
                </a:solidFill>
                <a:latin typeface="Cambria" panose="02040503050406030204" pitchFamily="18" charset="0"/>
                <a:ea typeface="Cambria" panose="02040503050406030204" pitchFamily="18" charset="0"/>
              </a:rPr>
              <a:t>E</a:t>
            </a:r>
            <a:r>
              <a:rPr lang="en-US" altLang="zh-CN" sz="1800" i="1" baseline="-25000" dirty="0">
                <a:solidFill>
                  <a:schemeClr val="tx1"/>
                </a:solidFill>
                <a:latin typeface="Cambria" panose="02040503050406030204" pitchFamily="18" charset="0"/>
                <a:ea typeface="Cambria" panose="02040503050406030204" pitchFamily="18" charset="0"/>
              </a:rPr>
              <a:t>γ</a:t>
            </a:r>
            <a:r>
              <a:rPr lang="en-US" altLang="zh-CN" sz="1800" baseline="-25000" dirty="0">
                <a:solidFill>
                  <a:schemeClr val="tx1"/>
                </a:solidFill>
                <a:latin typeface="Cambria" panose="02040503050406030204" pitchFamily="18" charset="0"/>
                <a:ea typeface="Cambria" panose="02040503050406030204" pitchFamily="18" charset="0"/>
              </a:rPr>
              <a:t>2</a:t>
            </a:r>
            <a:r>
              <a:rPr lang="en-US" altLang="zh-CN" sz="1800" dirty="0">
                <a:solidFill>
                  <a:schemeClr val="tx1"/>
                </a:solidFill>
                <a:latin typeface="Cambria" panose="02040503050406030204" pitchFamily="18" charset="0"/>
                <a:ea typeface="Cambria" panose="02040503050406030204" pitchFamily="18" charset="0"/>
              </a:rPr>
              <a:t> = 1599.56(12)</a:t>
            </a:r>
            <a:r>
              <a:rPr lang="zh-CN" altLang="en-US" sz="1800" dirty="0">
                <a:solidFill>
                  <a:schemeClr val="tx1"/>
                </a:solidFill>
                <a:latin typeface="Cambria" panose="02040503050406030204" pitchFamily="18" charset="0"/>
              </a:rPr>
              <a:t> </a:t>
            </a:r>
            <a:r>
              <a:rPr lang="en-US" altLang="zh-CN" sz="1800" dirty="0">
                <a:solidFill>
                  <a:schemeClr val="tx1"/>
                </a:solidFill>
                <a:latin typeface="Cambria" panose="02040503050406030204" pitchFamily="18" charset="0"/>
                <a:ea typeface="Cambria" panose="02040503050406030204" pitchFamily="18" charset="0"/>
              </a:rPr>
              <a:t>keV,</a:t>
            </a:r>
            <a:r>
              <a:rPr lang="zh-CN" altLang="en-US" sz="1800" dirty="0">
                <a:solidFill>
                  <a:schemeClr val="tx1"/>
                </a:solidFill>
                <a:latin typeface="Cambria" panose="02040503050406030204" pitchFamily="18" charset="0"/>
              </a:rPr>
              <a:t> </a:t>
            </a:r>
            <a:r>
              <a:rPr lang="en-US" altLang="zh-CN" sz="1800" dirty="0">
                <a:solidFill>
                  <a:schemeClr val="tx1"/>
                </a:solidFill>
                <a:latin typeface="Cambria" panose="02040503050406030204" pitchFamily="18" charset="0"/>
                <a:ea typeface="Cambria" panose="02040503050406030204" pitchFamily="18" charset="0"/>
              </a:rPr>
              <a:t>recoil</a:t>
            </a:r>
            <a:r>
              <a:rPr lang="zh-CN" altLang="en-US" sz="1800" dirty="0">
                <a:solidFill>
                  <a:schemeClr val="tx1"/>
                </a:solidFill>
                <a:latin typeface="Cambria" panose="02040503050406030204" pitchFamily="18" charset="0"/>
              </a:rPr>
              <a:t> </a:t>
            </a:r>
            <a:r>
              <a:rPr lang="en-US" altLang="zh-CN" sz="1800" dirty="0">
                <a:solidFill>
                  <a:schemeClr val="tx1"/>
                </a:solidFill>
                <a:latin typeface="Cambria" panose="02040503050406030204" pitchFamily="18" charset="0"/>
                <a:ea typeface="Cambria" panose="02040503050406030204" pitchFamily="18" charset="0"/>
              </a:rPr>
              <a:t>corrected.</a:t>
            </a:r>
          </a:p>
          <a:p>
            <a:pPr marL="0" indent="0">
              <a:buNone/>
            </a:pPr>
            <a:r>
              <a:rPr lang="en-US" sz="1800" i="1" dirty="0">
                <a:solidFill>
                  <a:schemeClr val="tx1"/>
                </a:solidFill>
                <a:latin typeface="Cambria" panose="02040503050406030204" pitchFamily="18" charset="0"/>
                <a:ea typeface="Cambria" panose="02040503050406030204" pitchFamily="18" charset="0"/>
              </a:rPr>
              <a:t>E</a:t>
            </a:r>
            <a:r>
              <a:rPr lang="en-US" altLang="zh-CN" sz="1800" i="1" baseline="-25000" dirty="0">
                <a:solidFill>
                  <a:schemeClr val="tx1"/>
                </a:solidFill>
                <a:latin typeface="Cambria" panose="02040503050406030204" pitchFamily="18" charset="0"/>
                <a:ea typeface="Cambria" panose="02040503050406030204" pitchFamily="18" charset="0"/>
              </a:rPr>
              <a:t>x</a:t>
            </a:r>
            <a:r>
              <a:rPr lang="en-US" altLang="zh-CN" sz="1800" baseline="-25000" dirty="0">
                <a:solidFill>
                  <a:schemeClr val="tx1"/>
                </a:solidFill>
                <a:latin typeface="Cambria" panose="02040503050406030204" pitchFamily="18" charset="0"/>
                <a:ea typeface="Cambria" panose="02040503050406030204" pitchFamily="18" charset="0"/>
              </a:rPr>
              <a:t>2</a:t>
            </a:r>
            <a:r>
              <a:rPr lang="en-US" altLang="zh-CN" sz="1800" dirty="0">
                <a:solidFill>
                  <a:schemeClr val="tx1"/>
                </a:solidFill>
                <a:latin typeface="Cambria" panose="02040503050406030204" pitchFamily="18" charset="0"/>
                <a:ea typeface="Cambria" panose="02040503050406030204" pitchFamily="18" charset="0"/>
              </a:rPr>
              <a:t> = </a:t>
            </a:r>
            <a:r>
              <a:rPr lang="en-US" sz="1800" dirty="0">
                <a:solidFill>
                  <a:schemeClr val="tx1"/>
                </a:solidFill>
                <a:latin typeface="Cambria" panose="02040503050406030204" pitchFamily="18" charset="0"/>
                <a:ea typeface="Cambria" panose="02040503050406030204" pitchFamily="18" charset="0"/>
              </a:rPr>
              <a:t>2050.30(26) keV, considering the first excited state </a:t>
            </a:r>
            <a:r>
              <a:rPr lang="en-US" sz="1800" i="1" dirty="0">
                <a:solidFill>
                  <a:schemeClr val="tx1"/>
                </a:solidFill>
                <a:latin typeface="Cambria" panose="02040503050406030204" pitchFamily="18" charset="0"/>
                <a:ea typeface="Cambria" panose="02040503050406030204" pitchFamily="18" charset="0"/>
              </a:rPr>
              <a:t>E</a:t>
            </a:r>
            <a:r>
              <a:rPr lang="en-US" sz="1800" baseline="-25000" dirty="0">
                <a:solidFill>
                  <a:schemeClr val="tx1"/>
                </a:solidFill>
                <a:latin typeface="Cambria" panose="02040503050406030204" pitchFamily="18" charset="0"/>
                <a:ea typeface="Cambria" panose="02040503050406030204" pitchFamily="18" charset="0"/>
              </a:rPr>
              <a:t>x</a:t>
            </a:r>
            <a:r>
              <a:rPr lang="en-US" sz="1800" dirty="0">
                <a:solidFill>
                  <a:schemeClr val="tx1"/>
                </a:solidFill>
                <a:latin typeface="Cambria" panose="02040503050406030204" pitchFamily="18" charset="0"/>
                <a:ea typeface="Cambria" panose="02040503050406030204" pitchFamily="18" charset="0"/>
              </a:rPr>
              <a:t> = 450.75(23) keV.</a:t>
            </a:r>
          </a:p>
          <a:p>
            <a:pPr marL="0" indent="0">
              <a:buNone/>
            </a:pPr>
            <a:endParaRPr lang="en-US" sz="1800" dirty="0">
              <a:solidFill>
                <a:schemeClr val="tx1"/>
              </a:solidFill>
              <a:latin typeface="Cambria" panose="02040503050406030204" pitchFamily="18" charset="0"/>
              <a:ea typeface="Cambria" panose="02040503050406030204" pitchFamily="18" charset="0"/>
            </a:endParaRPr>
          </a:p>
          <a:p>
            <a:pPr marL="0" indent="0">
              <a:buNone/>
            </a:pPr>
            <a:r>
              <a:rPr lang="en-US" sz="1800" dirty="0">
                <a:solidFill>
                  <a:schemeClr val="tx1"/>
                </a:solidFill>
                <a:latin typeface="Cambria" panose="02040503050406030204" pitchFamily="18" charset="0"/>
                <a:ea typeface="Cambria" panose="02040503050406030204" pitchFamily="18" charset="0"/>
              </a:rPr>
              <a:t>Weighted average </a:t>
            </a:r>
            <a:r>
              <a:rPr lang="en-US" sz="1800" i="1" dirty="0">
                <a:solidFill>
                  <a:schemeClr val="tx1"/>
                </a:solidFill>
                <a:latin typeface="Cambria" panose="02040503050406030204" pitchFamily="18" charset="0"/>
                <a:ea typeface="Cambria" panose="02040503050406030204" pitchFamily="18" charset="0"/>
              </a:rPr>
              <a:t>E</a:t>
            </a:r>
            <a:r>
              <a:rPr lang="en-US" sz="1800" i="1" baseline="-25000" dirty="0">
                <a:solidFill>
                  <a:schemeClr val="tx1"/>
                </a:solidFill>
                <a:latin typeface="Cambria" panose="02040503050406030204" pitchFamily="18" charset="0"/>
                <a:ea typeface="Cambria" panose="02040503050406030204" pitchFamily="18" charset="0"/>
              </a:rPr>
              <a:t>x</a:t>
            </a:r>
            <a:r>
              <a:rPr lang="en-US" sz="1800" baseline="-25000" dirty="0">
                <a:solidFill>
                  <a:schemeClr val="tx1"/>
                </a:solidFill>
                <a:latin typeface="Cambria" panose="02040503050406030204" pitchFamily="18" charset="0"/>
                <a:ea typeface="Cambria" panose="02040503050406030204" pitchFamily="18" charset="0"/>
              </a:rPr>
              <a:t>1</a:t>
            </a:r>
            <a:r>
              <a:rPr lang="en-US" sz="1800" dirty="0">
                <a:solidFill>
                  <a:schemeClr val="tx1"/>
                </a:solidFill>
                <a:latin typeface="Cambria" panose="02040503050406030204" pitchFamily="18" charset="0"/>
                <a:ea typeface="Cambria" panose="02040503050406030204" pitchFamily="18" charset="0"/>
              </a:rPr>
              <a:t> and </a:t>
            </a:r>
            <a:r>
              <a:rPr lang="en-US" sz="1800" i="1" dirty="0">
                <a:solidFill>
                  <a:schemeClr val="tx1"/>
                </a:solidFill>
                <a:latin typeface="Cambria" panose="02040503050406030204" pitchFamily="18" charset="0"/>
                <a:ea typeface="Cambria" panose="02040503050406030204" pitchFamily="18" charset="0"/>
              </a:rPr>
              <a:t>E</a:t>
            </a:r>
            <a:r>
              <a:rPr lang="en-US" sz="1800" i="1" baseline="-25000" dirty="0">
                <a:solidFill>
                  <a:schemeClr val="tx1"/>
                </a:solidFill>
                <a:latin typeface="Cambria" panose="02040503050406030204" pitchFamily="18" charset="0"/>
                <a:ea typeface="Cambria" panose="02040503050406030204" pitchFamily="18" charset="0"/>
              </a:rPr>
              <a:t>x</a:t>
            </a:r>
            <a:r>
              <a:rPr lang="en-US" sz="1800" baseline="-25000" dirty="0">
                <a:solidFill>
                  <a:schemeClr val="tx1"/>
                </a:solidFill>
                <a:latin typeface="Cambria" panose="02040503050406030204" pitchFamily="18" charset="0"/>
                <a:ea typeface="Cambria" panose="02040503050406030204" pitchFamily="18" charset="0"/>
              </a:rPr>
              <a:t>2</a:t>
            </a:r>
          </a:p>
          <a:p>
            <a:pPr marL="0" indent="0">
              <a:buNone/>
            </a:pPr>
            <a:r>
              <a:rPr lang="en-US" sz="1800" i="1" dirty="0">
                <a:solidFill>
                  <a:schemeClr val="tx1"/>
                </a:solidFill>
                <a:latin typeface="Cambria" panose="02040503050406030204" pitchFamily="18" charset="0"/>
                <a:ea typeface="Cambria" panose="02040503050406030204" pitchFamily="18" charset="0"/>
              </a:rPr>
              <a:t>E</a:t>
            </a:r>
            <a:r>
              <a:rPr lang="en-US" sz="1800" i="1" baseline="-25000" dirty="0">
                <a:solidFill>
                  <a:schemeClr val="tx1"/>
                </a:solidFill>
                <a:latin typeface="Cambria" panose="02040503050406030204" pitchFamily="18" charset="0"/>
                <a:ea typeface="Cambria" panose="02040503050406030204" pitchFamily="18" charset="0"/>
              </a:rPr>
              <a:t>x</a:t>
            </a:r>
            <a:r>
              <a:rPr lang="en-US" sz="1800" dirty="0">
                <a:solidFill>
                  <a:schemeClr val="tx1"/>
                </a:solidFill>
                <a:latin typeface="Cambria" panose="02040503050406030204" pitchFamily="18" charset="0"/>
                <a:ea typeface="Cambria" panose="02040503050406030204" pitchFamily="18" charset="0"/>
              </a:rPr>
              <a:t> = 2050.75(12) ke</a:t>
            </a:r>
            <a:r>
              <a:rPr lang="en-US" altLang="zh-CN" sz="1800" dirty="0">
                <a:solidFill>
                  <a:schemeClr val="tx1"/>
                </a:solidFill>
                <a:latin typeface="Cambria" panose="02040503050406030204" pitchFamily="18" charset="0"/>
                <a:ea typeface="Cambria" panose="02040503050406030204" pitchFamily="18" charset="0"/>
              </a:rPr>
              <a:t>V</a:t>
            </a:r>
          </a:p>
          <a:p>
            <a:r>
              <a:rPr lang="en-US" sz="1800" dirty="0">
                <a:solidFill>
                  <a:srgbClr val="0000CC"/>
                </a:solidFill>
                <a:latin typeface="Cambria" panose="02040503050406030204" pitchFamily="18" charset="0"/>
                <a:ea typeface="Cambria" panose="02040503050406030204" pitchFamily="18" charset="0"/>
              </a:rPr>
              <a:t>GLSC calculates the excitation energy </a:t>
            </a:r>
            <a:r>
              <a:rPr lang="en-US" sz="1800" i="1" dirty="0">
                <a:solidFill>
                  <a:srgbClr val="0000CC"/>
                </a:solidFill>
                <a:latin typeface="Cambria" panose="02040503050406030204" pitchFamily="18" charset="0"/>
                <a:ea typeface="Cambria" panose="02040503050406030204" pitchFamily="18" charset="0"/>
              </a:rPr>
              <a:t>E</a:t>
            </a:r>
            <a:r>
              <a:rPr lang="en-US" sz="1800" i="1" baseline="-25000" dirty="0">
                <a:solidFill>
                  <a:srgbClr val="0000CC"/>
                </a:solidFill>
                <a:latin typeface="Cambria" panose="02040503050406030204" pitchFamily="18" charset="0"/>
                <a:ea typeface="Cambria" panose="02040503050406030204" pitchFamily="18" charset="0"/>
              </a:rPr>
              <a:t>x</a:t>
            </a:r>
            <a:r>
              <a:rPr lang="en-US" sz="1800" dirty="0">
                <a:solidFill>
                  <a:srgbClr val="0000CC"/>
                </a:solidFill>
                <a:latin typeface="Cambria" panose="02040503050406030204" pitchFamily="18" charset="0"/>
                <a:ea typeface="Cambria" panose="02040503050406030204" pitchFamily="18" charset="0"/>
              </a:rPr>
              <a:t> = 2050.69(11) ke</a:t>
            </a:r>
            <a:r>
              <a:rPr lang="en-US" altLang="zh-CN" sz="1800" dirty="0">
                <a:solidFill>
                  <a:srgbClr val="0000CC"/>
                </a:solidFill>
                <a:latin typeface="Cambria" panose="02040503050406030204" pitchFamily="18" charset="0"/>
                <a:ea typeface="Cambria" panose="02040503050406030204" pitchFamily="18" charset="0"/>
              </a:rPr>
              <a:t>V </a:t>
            </a:r>
            <a:r>
              <a:rPr lang="en-US" sz="1800" dirty="0">
                <a:solidFill>
                  <a:srgbClr val="0000CC"/>
                </a:solidFill>
                <a:latin typeface="Cambria" panose="02040503050406030204" pitchFamily="18" charset="0"/>
                <a:ea typeface="Cambria" panose="02040503050406030204" pitchFamily="18" charset="0"/>
              </a:rPr>
              <a:t>by taking into account the 2 deexciting </a:t>
            </a:r>
            <a:r>
              <a:rPr lang="en-US" altLang="zh-CN" sz="1800" i="1" dirty="0">
                <a:solidFill>
                  <a:srgbClr val="0000CC"/>
                </a:solidFill>
                <a:latin typeface="Cambria" panose="02040503050406030204" pitchFamily="18" charset="0"/>
                <a:ea typeface="Cambria" panose="02040503050406030204" pitchFamily="18" charset="0"/>
              </a:rPr>
              <a:t>γ</a:t>
            </a:r>
            <a:r>
              <a:rPr lang="en-US" altLang="zh-CN" sz="1800" dirty="0">
                <a:solidFill>
                  <a:srgbClr val="0000CC"/>
                </a:solidFill>
                <a:latin typeface="Cambria" panose="02040503050406030204" pitchFamily="18" charset="0"/>
                <a:ea typeface="Cambria" panose="02040503050406030204" pitchFamily="18" charset="0"/>
              </a:rPr>
              <a:t> rays and 8 feeding </a:t>
            </a:r>
            <a:r>
              <a:rPr lang="en-US" altLang="zh-CN" sz="1800" i="1" dirty="0">
                <a:solidFill>
                  <a:srgbClr val="0000CC"/>
                </a:solidFill>
                <a:latin typeface="Cambria" panose="02040503050406030204" pitchFamily="18" charset="0"/>
                <a:ea typeface="Cambria" panose="02040503050406030204" pitchFamily="18" charset="0"/>
              </a:rPr>
              <a:t>γ</a:t>
            </a:r>
            <a:r>
              <a:rPr lang="en-US" altLang="zh-CN" sz="1800" dirty="0">
                <a:solidFill>
                  <a:srgbClr val="0000CC"/>
                </a:solidFill>
                <a:latin typeface="Cambria" panose="02040503050406030204" pitchFamily="18" charset="0"/>
                <a:ea typeface="Cambria" panose="02040503050406030204" pitchFamily="18" charset="0"/>
              </a:rPr>
              <a:t> rays.</a:t>
            </a:r>
            <a:endParaRPr lang="en-US" sz="1800" dirty="0">
              <a:solidFill>
                <a:srgbClr val="0000CC"/>
              </a:solidFill>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6167802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27AAF6D-AD1C-41BB-AA86-51C0C6AFEAC9}"/>
              </a:ext>
            </a:extLst>
          </p:cNvPr>
          <p:cNvSpPr>
            <a:spLocks noGrp="1"/>
          </p:cNvSpPr>
          <p:nvPr>
            <p:ph idx="1"/>
          </p:nvPr>
        </p:nvSpPr>
        <p:spPr/>
        <p:txBody>
          <a:bodyPr/>
          <a:lstStyle/>
          <a:p>
            <a:pPr marL="0" indent="0">
              <a:lnSpc>
                <a:spcPct val="100000"/>
              </a:lnSpc>
              <a:spcBef>
                <a:spcPts val="0"/>
              </a:spcBef>
              <a:buNone/>
            </a:pPr>
            <a:r>
              <a:rPr lang="en-US" sz="1600" dirty="0">
                <a:solidFill>
                  <a:schemeClr val="tx1"/>
                </a:solidFill>
                <a:latin typeface="Calibri" panose="020F0502020204030204" pitchFamily="34" charset="0"/>
                <a:ea typeface="Calibri" panose="020F0502020204030204" pitchFamily="34" charset="0"/>
                <a:cs typeface="Calibri" panose="020F0502020204030204" pitchFamily="34" charset="0"/>
              </a:rPr>
              <a:t>------ average X------</a:t>
            </a:r>
          </a:p>
          <a:p>
            <a:pPr marL="0" indent="0">
              <a:lnSpc>
                <a:spcPct val="100000"/>
              </a:lnSpc>
              <a:spcBef>
                <a:spcPts val="0"/>
              </a:spcBef>
              <a:buNone/>
            </a:pPr>
            <a:r>
              <a:rPr lang="en-US" sz="1600" dirty="0">
                <a:solidFill>
                  <a:schemeClr val="tx1"/>
                </a:solidFill>
                <a:latin typeface="Calibri" panose="020F0502020204030204" pitchFamily="34" charset="0"/>
                <a:ea typeface="Calibri" panose="020F0502020204030204" pitchFamily="34" charset="0"/>
                <a:cs typeface="Calibri" panose="020F0502020204030204" pitchFamily="34" charset="0"/>
              </a:rPr>
              <a:t>Data points of X record</a:t>
            </a:r>
          </a:p>
          <a:p>
            <a:pPr marL="0" indent="0">
              <a:lnSpc>
                <a:spcPct val="100000"/>
              </a:lnSpc>
              <a:spcBef>
                <a:spcPts val="0"/>
              </a:spcBef>
              <a:buNone/>
            </a:pPr>
            <a:r>
              <a:rPr lang="en-US" sz="1600" dirty="0">
                <a:solidFill>
                  <a:schemeClr val="tx1"/>
                </a:solidFill>
                <a:latin typeface="Calibri" panose="020F0502020204030204" pitchFamily="34" charset="0"/>
                <a:ea typeface="Calibri" panose="020F0502020204030204" pitchFamily="34" charset="0"/>
                <a:cs typeface="Calibri" panose="020F0502020204030204" pitchFamily="34" charset="0"/>
              </a:rPr>
              <a:t>*                                 2050.302273(261085)    weight=21.27%</a:t>
            </a:r>
          </a:p>
          <a:p>
            <a:pPr marL="0" indent="0">
              <a:lnSpc>
                <a:spcPct val="100000"/>
              </a:lnSpc>
              <a:spcBef>
                <a:spcPts val="0"/>
              </a:spcBef>
              <a:buNone/>
            </a:pPr>
            <a:r>
              <a:rPr lang="en-US" sz="1600" dirty="0">
                <a:solidFill>
                  <a:schemeClr val="tx1"/>
                </a:solidFill>
                <a:latin typeface="Calibri" panose="020F0502020204030204" pitchFamily="34" charset="0"/>
                <a:ea typeface="Calibri" panose="020F0502020204030204" pitchFamily="34" charset="0"/>
                <a:cs typeface="Calibri" panose="020F0502020204030204" pitchFamily="34" charset="0"/>
              </a:rPr>
              <a:t>*                                 2050.864174(135725)    weight=78.73%</a:t>
            </a:r>
          </a:p>
          <a:p>
            <a:pPr marL="0" indent="0">
              <a:lnSpc>
                <a:spcPct val="100000"/>
              </a:lnSpc>
              <a:spcBef>
                <a:spcPts val="0"/>
              </a:spcBef>
              <a:buNone/>
            </a:pPr>
            <a:endParaRPr lang="en-US" sz="1600"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pPr marL="0" indent="0">
              <a:lnSpc>
                <a:spcPct val="100000"/>
              </a:lnSpc>
              <a:spcBef>
                <a:spcPts val="0"/>
              </a:spcBef>
              <a:buNone/>
            </a:pPr>
            <a:r>
              <a:rPr lang="en-US" sz="1600" dirty="0">
                <a:solidFill>
                  <a:schemeClr val="tx1"/>
                </a:solidFill>
                <a:latin typeface="Calibri" panose="020F0502020204030204" pitchFamily="34" charset="0"/>
                <a:ea typeface="Calibri" panose="020F0502020204030204" pitchFamily="34" charset="0"/>
                <a:cs typeface="Calibri" panose="020F0502020204030204" pitchFamily="34" charset="0"/>
              </a:rPr>
              <a:t>Averaging results:</a:t>
            </a:r>
          </a:p>
          <a:p>
            <a:pPr marL="0" indent="0">
              <a:lnSpc>
                <a:spcPct val="100000"/>
              </a:lnSpc>
              <a:spcBef>
                <a:spcPts val="0"/>
              </a:spcBef>
              <a:buNone/>
            </a:pPr>
            <a:r>
              <a:rPr lang="en-US" sz="1600" dirty="0">
                <a:solidFill>
                  <a:schemeClr val="tx1"/>
                </a:solidFill>
                <a:latin typeface="Calibri" panose="020F0502020204030204" pitchFamily="34" charset="0"/>
                <a:ea typeface="Calibri" panose="020F0502020204030204" pitchFamily="34" charset="0"/>
                <a:cs typeface="Calibri" panose="020F0502020204030204" pitchFamily="34" charset="0"/>
              </a:rPr>
              <a:t>           weighted average:      </a:t>
            </a:r>
            <a:r>
              <a:rPr lang="en-US" sz="1600" b="1" dirty="0">
                <a:solidFill>
                  <a:schemeClr val="tx1"/>
                </a:solidFill>
                <a:latin typeface="Calibri" panose="020F0502020204030204" pitchFamily="34" charset="0"/>
                <a:ea typeface="Calibri" panose="020F0502020204030204" pitchFamily="34" charset="0"/>
                <a:cs typeface="Calibri" panose="020F0502020204030204" pitchFamily="34" charset="0"/>
              </a:rPr>
              <a:t>2050.75(12)</a:t>
            </a:r>
            <a:r>
              <a:rPr lang="en-US" sz="1600" dirty="0">
                <a:solidFill>
                  <a:schemeClr val="tx1"/>
                </a:solidFill>
                <a:latin typeface="Calibri" panose="020F0502020204030204" pitchFamily="34" charset="0"/>
                <a:ea typeface="Calibri" panose="020F0502020204030204" pitchFamily="34" charset="0"/>
                <a:cs typeface="Calibri" panose="020F0502020204030204" pitchFamily="34" charset="0"/>
              </a:rPr>
              <a:t>          (internal)</a:t>
            </a:r>
          </a:p>
          <a:p>
            <a:pPr marL="0" indent="0">
              <a:lnSpc>
                <a:spcPct val="100000"/>
              </a:lnSpc>
              <a:spcBef>
                <a:spcPts val="0"/>
              </a:spcBef>
              <a:buNone/>
            </a:pPr>
            <a:r>
              <a:rPr lang="en-US" sz="1600" dirty="0">
                <a:solidFill>
                  <a:schemeClr val="tx1"/>
                </a:solidFill>
                <a:latin typeface="Calibri" panose="020F0502020204030204" pitchFamily="34" charset="0"/>
                <a:ea typeface="Calibri" panose="020F0502020204030204" pitchFamily="34" charset="0"/>
                <a:cs typeface="Calibri" panose="020F0502020204030204" pitchFamily="34" charset="0"/>
              </a:rPr>
              <a:t>                                                  </a:t>
            </a:r>
            <a:r>
              <a:rPr lang="en-US" sz="1600" b="1" dirty="0">
                <a:solidFill>
                  <a:schemeClr val="tx1"/>
                </a:solidFill>
                <a:latin typeface="Calibri" panose="020F0502020204030204" pitchFamily="34" charset="0"/>
                <a:ea typeface="Calibri" panose="020F0502020204030204" pitchFamily="34" charset="0"/>
                <a:cs typeface="Calibri" panose="020F0502020204030204" pitchFamily="34" charset="0"/>
              </a:rPr>
              <a:t>2050.75(23)</a:t>
            </a:r>
            <a:r>
              <a:rPr lang="en-US" sz="1600" dirty="0">
                <a:solidFill>
                  <a:schemeClr val="tx1"/>
                </a:solidFill>
                <a:latin typeface="Calibri" panose="020F0502020204030204" pitchFamily="34" charset="0"/>
                <a:ea typeface="Calibri" panose="020F0502020204030204" pitchFamily="34" charset="0"/>
                <a:cs typeface="Calibri" panose="020F0502020204030204" pitchFamily="34" charset="0"/>
              </a:rPr>
              <a:t>          (external)</a:t>
            </a:r>
          </a:p>
          <a:p>
            <a:pPr marL="0" indent="0">
              <a:lnSpc>
                <a:spcPct val="100000"/>
              </a:lnSpc>
              <a:spcBef>
                <a:spcPts val="0"/>
              </a:spcBef>
              <a:buNone/>
            </a:pPr>
            <a:r>
              <a:rPr lang="en-US" sz="1600" dirty="0">
                <a:solidFill>
                  <a:schemeClr val="tx1"/>
                </a:solidFill>
                <a:latin typeface="Calibri" panose="020F0502020204030204" pitchFamily="34" charset="0"/>
                <a:ea typeface="Calibri" panose="020F0502020204030204" pitchFamily="34" charset="0"/>
                <a:cs typeface="Calibri" panose="020F0502020204030204" pitchFamily="34" charset="0"/>
              </a:rPr>
              <a:t>                                                chi**2/(n-1)=3.646     [critical=4.605]</a:t>
            </a:r>
          </a:p>
          <a:p>
            <a:pPr marL="0" indent="0">
              <a:lnSpc>
                <a:spcPct val="100000"/>
              </a:lnSpc>
              <a:spcBef>
                <a:spcPts val="0"/>
              </a:spcBef>
              <a:buNone/>
            </a:pPr>
            <a:r>
              <a:rPr lang="en-US" sz="1600" dirty="0">
                <a:solidFill>
                  <a:schemeClr val="tx1"/>
                </a:solidFill>
                <a:latin typeface="Calibri" panose="020F0502020204030204" pitchFamily="34" charset="0"/>
                <a:ea typeface="Calibri" panose="020F0502020204030204" pitchFamily="34" charset="0"/>
                <a:cs typeface="Calibri" panose="020F0502020204030204" pitchFamily="34" charset="0"/>
              </a:rPr>
              <a:t>          unweighted average:      2050.58(28)         </a:t>
            </a:r>
          </a:p>
          <a:p>
            <a:pPr marL="0" indent="0">
              <a:lnSpc>
                <a:spcPct val="100000"/>
              </a:lnSpc>
              <a:spcBef>
                <a:spcPts val="0"/>
              </a:spcBef>
              <a:buNone/>
            </a:pPr>
            <a:r>
              <a:rPr lang="en-US" sz="1600" dirty="0">
                <a:solidFill>
                  <a:schemeClr val="tx1"/>
                </a:solidFill>
                <a:latin typeface="Calibri" panose="020F0502020204030204" pitchFamily="34" charset="0"/>
                <a:ea typeface="Calibri" panose="020F0502020204030204" pitchFamily="34" charset="0"/>
                <a:cs typeface="Calibri" panose="020F0502020204030204" pitchFamily="34" charset="0"/>
              </a:rPr>
              <a:t>           (of all values)        chi**2/(n-1)=0.158     [critical=4.605]</a:t>
            </a:r>
          </a:p>
          <a:p>
            <a:pPr marL="0" indent="0">
              <a:lnSpc>
                <a:spcPct val="100000"/>
              </a:lnSpc>
              <a:spcBef>
                <a:spcPts val="0"/>
              </a:spcBef>
              <a:buNone/>
            </a:pPr>
            <a:endParaRPr lang="en-US" sz="1600"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pPr marL="0" indent="0">
              <a:lnSpc>
                <a:spcPct val="100000"/>
              </a:lnSpc>
              <a:spcBef>
                <a:spcPts val="0"/>
              </a:spcBef>
              <a:buNone/>
            </a:pPr>
            <a:r>
              <a:rPr lang="en-US" sz="1600" dirty="0">
                <a:solidFill>
                  <a:schemeClr val="tx1"/>
                </a:solidFill>
                <a:latin typeface="Calibri" panose="020F0502020204030204" pitchFamily="34" charset="0"/>
                <a:ea typeface="Calibri" panose="020F0502020204030204" pitchFamily="34" charset="0"/>
                <a:cs typeface="Calibri" panose="020F0502020204030204" pitchFamily="34" charset="0"/>
              </a:rPr>
              <a:t>   suggested adopted result:      2050.58(28)         </a:t>
            </a:r>
          </a:p>
          <a:p>
            <a:pPr marL="0" indent="0">
              <a:lnSpc>
                <a:spcPct val="100000"/>
              </a:lnSpc>
              <a:spcBef>
                <a:spcPts val="0"/>
              </a:spcBef>
              <a:buNone/>
            </a:pPr>
            <a:r>
              <a:rPr lang="en-US" sz="1600" dirty="0">
                <a:solidFill>
                  <a:schemeClr val="tx1"/>
                </a:solidFill>
                <a:latin typeface="Calibri" panose="020F0502020204030204" pitchFamily="34" charset="0"/>
                <a:ea typeface="Calibri" panose="020F0502020204030204" pitchFamily="34" charset="0"/>
                <a:cs typeface="Calibri" panose="020F0502020204030204" pitchFamily="34" charset="0"/>
              </a:rPr>
              <a:t>    (Unweighted-Average)</a:t>
            </a:r>
          </a:p>
          <a:p>
            <a:pPr marL="0" indent="0">
              <a:lnSpc>
                <a:spcPct val="100000"/>
              </a:lnSpc>
              <a:spcBef>
                <a:spcPts val="0"/>
              </a:spcBef>
              <a:buNone/>
            </a:pPr>
            <a:endParaRPr lang="en-US" sz="1100"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pPr marL="0" indent="0">
              <a:lnSpc>
                <a:spcPct val="100000"/>
              </a:lnSpc>
              <a:spcBef>
                <a:spcPts val="0"/>
              </a:spcBef>
              <a:buNone/>
            </a:pPr>
            <a:r>
              <a:rPr lang="en-US" sz="1100" dirty="0">
                <a:solidFill>
                  <a:schemeClr val="tx1"/>
                </a:solidFill>
                <a:latin typeface="Calibri" panose="020F0502020204030204" pitchFamily="34" charset="0"/>
                <a:ea typeface="Calibri" panose="020F0502020204030204" pitchFamily="34" charset="0"/>
                <a:cs typeface="Calibri" panose="020F0502020204030204" pitchFamily="34" charset="0"/>
              </a:rPr>
              <a:t>NOTE:  Suggested adopted result is just the preference of this average code which adopts</a:t>
            </a:r>
          </a:p>
          <a:p>
            <a:pPr marL="0" indent="0">
              <a:lnSpc>
                <a:spcPct val="100000"/>
              </a:lnSpc>
              <a:spcBef>
                <a:spcPts val="0"/>
              </a:spcBef>
              <a:buNone/>
            </a:pPr>
            <a:r>
              <a:rPr lang="en-US" sz="1100" dirty="0">
                <a:solidFill>
                  <a:schemeClr val="tx1"/>
                </a:solidFill>
                <a:latin typeface="Calibri" panose="020F0502020204030204" pitchFamily="34" charset="0"/>
                <a:ea typeface="Calibri" panose="020F0502020204030204" pitchFamily="34" charset="0"/>
                <a:cs typeface="Calibri" panose="020F0502020204030204" pitchFamily="34" charset="0"/>
              </a:rPr>
              <a:t>          an uncertainty no smaller than any input uncertainty and uses combined weight for</a:t>
            </a:r>
          </a:p>
          <a:p>
            <a:pPr marL="0" indent="0">
              <a:lnSpc>
                <a:spcPct val="100000"/>
              </a:lnSpc>
              <a:spcBef>
                <a:spcPts val="0"/>
              </a:spcBef>
              <a:buNone/>
            </a:pPr>
            <a:r>
              <a:rPr lang="en-US" sz="1100" dirty="0">
                <a:solidFill>
                  <a:schemeClr val="tx1"/>
                </a:solidFill>
                <a:latin typeface="Calibri" panose="020F0502020204030204" pitchFamily="34" charset="0"/>
                <a:ea typeface="Calibri" panose="020F0502020204030204" pitchFamily="34" charset="0"/>
                <a:cs typeface="Calibri" panose="020F0502020204030204" pitchFamily="34" charset="0"/>
              </a:rPr>
              <a:t>          getting the external uncertainty. It is user's decision to make the final choice.</a:t>
            </a:r>
          </a:p>
          <a:p>
            <a:pPr marL="0" indent="0">
              <a:lnSpc>
                <a:spcPct val="100000"/>
              </a:lnSpc>
              <a:spcBef>
                <a:spcPts val="0"/>
              </a:spcBef>
              <a:buNone/>
            </a:pPr>
            <a:endParaRPr lang="en-US" sz="1100"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pPr marL="0" indent="0">
              <a:lnSpc>
                <a:spcPct val="100000"/>
              </a:lnSpc>
              <a:spcBef>
                <a:spcPts val="0"/>
              </a:spcBef>
              <a:buNone/>
            </a:pPr>
            <a:r>
              <a:rPr lang="en-US" sz="1100" dirty="0">
                <a:solidFill>
                  <a:schemeClr val="tx1"/>
                </a:solidFill>
                <a:latin typeface="Calibri" panose="020F0502020204030204" pitchFamily="34" charset="0"/>
                <a:ea typeface="Calibri" panose="020F0502020204030204" pitchFamily="34" charset="0"/>
                <a:cs typeface="Calibri" panose="020F0502020204030204" pitchFamily="34" charset="0"/>
              </a:rPr>
              <a:t>### weighted average comment:</a:t>
            </a:r>
          </a:p>
          <a:p>
            <a:pPr marL="0" indent="0">
              <a:lnSpc>
                <a:spcPct val="100000"/>
              </a:lnSpc>
              <a:spcBef>
                <a:spcPts val="0"/>
              </a:spcBef>
              <a:buNone/>
            </a:pPr>
            <a:r>
              <a:rPr lang="en-US" sz="1100" dirty="0" err="1">
                <a:solidFill>
                  <a:schemeClr val="tx1"/>
                </a:solidFill>
                <a:latin typeface="Calibri" panose="020F0502020204030204" pitchFamily="34" charset="0"/>
                <a:ea typeface="Calibri" panose="020F0502020204030204" pitchFamily="34" charset="0"/>
                <a:cs typeface="Calibri" panose="020F0502020204030204" pitchFamily="34" charset="0"/>
              </a:rPr>
              <a:t>xxxxx</a:t>
            </a:r>
            <a:r>
              <a:rPr lang="en-US" sz="1100" dirty="0">
                <a:solidFill>
                  <a:schemeClr val="tx1"/>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chemeClr val="tx1"/>
                </a:solidFill>
                <a:latin typeface="Calibri" panose="020F0502020204030204" pitchFamily="34" charset="0"/>
                <a:ea typeface="Calibri" panose="020F0502020204030204" pitchFamily="34" charset="0"/>
                <a:cs typeface="Calibri" panose="020F0502020204030204" pitchFamily="34" charset="0"/>
              </a:rPr>
              <a:t>cX</a:t>
            </a:r>
            <a:r>
              <a:rPr lang="en-US" sz="1100" dirty="0">
                <a:solidFill>
                  <a:schemeClr val="tx1"/>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chemeClr val="tx1"/>
                </a:solidFill>
                <a:latin typeface="Calibri" panose="020F0502020204030204" pitchFamily="34" charset="0"/>
                <a:ea typeface="Calibri" panose="020F0502020204030204" pitchFamily="34" charset="0"/>
                <a:cs typeface="Calibri" panose="020F0502020204030204" pitchFamily="34" charset="0"/>
              </a:rPr>
              <a:t>X$weighted</a:t>
            </a:r>
            <a:r>
              <a:rPr lang="en-US" sz="1100" dirty="0">
                <a:solidFill>
                  <a:schemeClr val="tx1"/>
                </a:solidFill>
                <a:latin typeface="Calibri" panose="020F0502020204030204" pitchFamily="34" charset="0"/>
                <a:ea typeface="Calibri" panose="020F0502020204030204" pitchFamily="34" charset="0"/>
                <a:cs typeface="Calibri" panose="020F0502020204030204" pitchFamily="34" charset="0"/>
              </a:rPr>
              <a:t> average of 2050.302273 {I261085} and 2050.864174 {I135725}  </a:t>
            </a:r>
          </a:p>
          <a:p>
            <a:pPr marL="0" indent="0">
              <a:lnSpc>
                <a:spcPct val="100000"/>
              </a:lnSpc>
              <a:spcBef>
                <a:spcPts val="0"/>
              </a:spcBef>
              <a:buNone/>
            </a:pPr>
            <a:endParaRPr lang="en-US" sz="1100"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pPr marL="0" indent="0">
              <a:lnSpc>
                <a:spcPct val="100000"/>
              </a:lnSpc>
              <a:spcBef>
                <a:spcPts val="0"/>
              </a:spcBef>
              <a:buNone/>
            </a:pPr>
            <a:r>
              <a:rPr lang="en-US" sz="1100" dirty="0">
                <a:solidFill>
                  <a:schemeClr val="tx1"/>
                </a:solidFill>
                <a:latin typeface="Calibri" panose="020F0502020204030204" pitchFamily="34" charset="0"/>
                <a:ea typeface="Calibri" panose="020F0502020204030204" pitchFamily="34" charset="0"/>
                <a:cs typeface="Calibri" panose="020F0502020204030204" pitchFamily="34" charset="0"/>
              </a:rPr>
              <a:t>### unweighted average comment (all values):</a:t>
            </a:r>
          </a:p>
          <a:p>
            <a:pPr marL="0" indent="0">
              <a:lnSpc>
                <a:spcPct val="100000"/>
              </a:lnSpc>
              <a:spcBef>
                <a:spcPts val="0"/>
              </a:spcBef>
              <a:buNone/>
            </a:pPr>
            <a:r>
              <a:rPr lang="en-US" sz="1100" dirty="0" err="1">
                <a:solidFill>
                  <a:schemeClr val="tx1"/>
                </a:solidFill>
                <a:latin typeface="Calibri" panose="020F0502020204030204" pitchFamily="34" charset="0"/>
                <a:ea typeface="Calibri" panose="020F0502020204030204" pitchFamily="34" charset="0"/>
                <a:cs typeface="Calibri" panose="020F0502020204030204" pitchFamily="34" charset="0"/>
              </a:rPr>
              <a:t>xxxxx</a:t>
            </a:r>
            <a:r>
              <a:rPr lang="en-US" sz="1100" dirty="0">
                <a:solidFill>
                  <a:schemeClr val="tx1"/>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chemeClr val="tx1"/>
                </a:solidFill>
                <a:latin typeface="Calibri" panose="020F0502020204030204" pitchFamily="34" charset="0"/>
                <a:ea typeface="Calibri" panose="020F0502020204030204" pitchFamily="34" charset="0"/>
                <a:cs typeface="Calibri" panose="020F0502020204030204" pitchFamily="34" charset="0"/>
              </a:rPr>
              <a:t>cX</a:t>
            </a:r>
            <a:r>
              <a:rPr lang="en-US" sz="1100" dirty="0">
                <a:solidFill>
                  <a:schemeClr val="tx1"/>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chemeClr val="tx1"/>
                </a:solidFill>
                <a:latin typeface="Calibri" panose="020F0502020204030204" pitchFamily="34" charset="0"/>
                <a:ea typeface="Calibri" panose="020F0502020204030204" pitchFamily="34" charset="0"/>
                <a:cs typeface="Calibri" panose="020F0502020204030204" pitchFamily="34" charset="0"/>
              </a:rPr>
              <a:t>X$unweighted</a:t>
            </a:r>
            <a:r>
              <a:rPr lang="en-US" sz="1100" dirty="0">
                <a:solidFill>
                  <a:schemeClr val="tx1"/>
                </a:solidFill>
                <a:latin typeface="Calibri" panose="020F0502020204030204" pitchFamily="34" charset="0"/>
                <a:ea typeface="Calibri" panose="020F0502020204030204" pitchFamily="34" charset="0"/>
                <a:cs typeface="Calibri" panose="020F0502020204030204" pitchFamily="34" charset="0"/>
              </a:rPr>
              <a:t> average of 2050.302273 {I261085} and 2050.864174 {I135725}</a:t>
            </a:r>
          </a:p>
        </p:txBody>
      </p:sp>
      <p:sp>
        <p:nvSpPr>
          <p:cNvPr id="3" name="Title 2">
            <a:extLst>
              <a:ext uri="{FF2B5EF4-FFF2-40B4-BE49-F238E27FC236}">
                <a16:creationId xmlns:a16="http://schemas.microsoft.com/office/drawing/2014/main" id="{71D7BF92-07D5-48F2-A2D0-98DB77EFA9FF}"/>
              </a:ext>
            </a:extLst>
          </p:cNvPr>
          <p:cNvSpPr>
            <a:spLocks noGrp="1"/>
          </p:cNvSpPr>
          <p:nvPr>
            <p:ph type="title"/>
          </p:nvPr>
        </p:nvSpPr>
        <p:spPr/>
        <p:txBody>
          <a:bodyPr/>
          <a:lstStyle/>
          <a:p>
            <a:r>
              <a:rPr lang="en-US" dirty="0"/>
              <a:t>2025</a:t>
            </a:r>
            <a:r>
              <a:rPr lang="en-US" altLang="zh-CN" dirty="0"/>
              <a:t>GO00 </a:t>
            </a:r>
            <a:r>
              <a:rPr lang="en-US" altLang="zh-CN" baseline="30000" dirty="0"/>
              <a:t>23</a:t>
            </a:r>
            <a:r>
              <a:rPr lang="en-US" altLang="zh-CN" dirty="0"/>
              <a:t>Al(</a:t>
            </a:r>
            <a:r>
              <a:rPr lang="en-US" altLang="zh-CN" i="1" dirty="0"/>
              <a:t>βγ</a:t>
            </a:r>
            <a:r>
              <a:rPr lang="en-US" altLang="zh-CN" dirty="0"/>
              <a:t>)</a:t>
            </a:r>
            <a:r>
              <a:rPr lang="en-US" altLang="zh-CN" baseline="30000" dirty="0"/>
              <a:t>23</a:t>
            </a:r>
            <a:r>
              <a:rPr lang="en-US" altLang="zh-CN" dirty="0"/>
              <a:t>Mg for </a:t>
            </a:r>
            <a:r>
              <a:rPr lang="en-US" altLang="zh-CN" i="1" dirty="0"/>
              <a:t>E</a:t>
            </a:r>
            <a:r>
              <a:rPr lang="en-US" altLang="zh-CN" i="1" baseline="-25000" dirty="0"/>
              <a:t>x</a:t>
            </a:r>
            <a:r>
              <a:rPr lang="en-US" altLang="zh-CN" dirty="0"/>
              <a:t>(</a:t>
            </a:r>
            <a:r>
              <a:rPr lang="en-US" altLang="zh-CN" baseline="30000" dirty="0"/>
              <a:t>23</a:t>
            </a:r>
            <a:r>
              <a:rPr lang="en-US" altLang="zh-CN" dirty="0"/>
              <a:t>Mg)</a:t>
            </a:r>
            <a:endParaRPr lang="en-US" dirty="0"/>
          </a:p>
        </p:txBody>
      </p:sp>
      <p:sp>
        <p:nvSpPr>
          <p:cNvPr id="4" name="Footer Placeholder 3">
            <a:extLst>
              <a:ext uri="{FF2B5EF4-FFF2-40B4-BE49-F238E27FC236}">
                <a16:creationId xmlns:a16="http://schemas.microsoft.com/office/drawing/2014/main" id="{6B6C19C9-C14B-406C-AFD9-31A74D19E5A8}"/>
              </a:ext>
            </a:extLst>
          </p:cNvPr>
          <p:cNvSpPr>
            <a:spLocks noGrp="1"/>
          </p:cNvSpPr>
          <p:nvPr>
            <p:ph type="ftr" sz="quarter" idx="10"/>
          </p:nvPr>
        </p:nvSpPr>
        <p:spPr/>
        <p:txBody>
          <a:bodyPr/>
          <a:lstStyle/>
          <a:p>
            <a:pPr marL="0" marR="0" lvl="0" indent="0" algn="r" defTabSz="457200" rtl="0" eaLnBrk="0" fontAlgn="base" latinLnBrk="0" hangingPunct="0">
              <a:lnSpc>
                <a:spcPct val="9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64308"/>
                </a:solidFill>
                <a:effectLst/>
                <a:uLnTx/>
                <a:uFillTx/>
                <a:latin typeface="Arial"/>
                <a:ea typeface="+mn-ea"/>
                <a:cs typeface="Arial"/>
              </a:rPr>
              <a:t>Nuclear Data</a:t>
            </a:r>
            <a:endParaRPr kumimoji="0" lang="en-US" sz="1000" b="0" i="0" u="none" strike="noStrike" kern="1200" cap="none" spc="0" normalizeH="0" baseline="0" noProof="0" dirty="0">
              <a:ln>
                <a:noFill/>
              </a:ln>
              <a:solidFill>
                <a:srgbClr val="064308"/>
              </a:solidFill>
              <a:effectLst/>
              <a:uLnTx/>
              <a:uFillTx/>
              <a:latin typeface="Arial"/>
              <a:ea typeface="+mn-ea"/>
              <a:cs typeface="Arial"/>
            </a:endParaRPr>
          </a:p>
        </p:txBody>
      </p:sp>
      <p:sp>
        <p:nvSpPr>
          <p:cNvPr id="5" name="Slide Number Placeholder 4">
            <a:extLst>
              <a:ext uri="{FF2B5EF4-FFF2-40B4-BE49-F238E27FC236}">
                <a16:creationId xmlns:a16="http://schemas.microsoft.com/office/drawing/2014/main" id="{F71AFA19-69E4-4401-B2D2-4CAC6AFB5874}"/>
              </a:ext>
            </a:extLst>
          </p:cNvPr>
          <p:cNvSpPr>
            <a:spLocks noGrp="1"/>
          </p:cNvSpPr>
          <p:nvPr>
            <p:ph type="sldNum" sz="quarter" idx="11"/>
          </p:nvPr>
        </p:nvSpPr>
        <p:spPr/>
        <p:txBody>
          <a:bodyPr/>
          <a:lstStyle/>
          <a:p>
            <a:pPr marL="0" marR="0" lvl="0" indent="0" algn="l" defTabSz="457200" rtl="0" eaLnBrk="0" fontAlgn="base" latinLnBrk="0" hangingPunct="0">
              <a:lnSpc>
                <a:spcPct val="9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64308"/>
                </a:solidFill>
                <a:effectLst/>
                <a:uLnTx/>
                <a:uFillTx/>
                <a:latin typeface="Arial" pitchFamily="34" charset="0"/>
                <a:ea typeface="ヒラギノ角ゴ Pro W3" charset="-128"/>
                <a:cs typeface="+mn-cs"/>
              </a:rPr>
              <a:t>, Slide </a:t>
            </a:r>
            <a:fld id="{35AD4620-7552-4207-8973-898801ED212B}" type="slidenum">
              <a:rPr kumimoji="0" lang="en-US" sz="1000" b="0" i="0" u="none" strike="noStrike" kern="1200" cap="none" spc="0" normalizeH="0" baseline="0" noProof="0" smtClean="0">
                <a:ln>
                  <a:noFill/>
                </a:ln>
                <a:solidFill>
                  <a:srgbClr val="064308"/>
                </a:solidFill>
                <a:effectLst/>
                <a:uLnTx/>
                <a:uFillTx/>
                <a:latin typeface="Arial" pitchFamily="34" charset="0"/>
                <a:ea typeface="ヒラギノ角ゴ Pro W3" charset="-128"/>
                <a:cs typeface="+mn-cs"/>
              </a:rPr>
              <a:pPr marL="0" marR="0" lvl="0" indent="0" algn="l" defTabSz="457200" rtl="0" eaLnBrk="0" fontAlgn="base" latinLnBrk="0" hangingPunct="0">
                <a:lnSpc>
                  <a:spcPct val="90000"/>
                </a:lnSpc>
                <a:spcBef>
                  <a:spcPct val="0"/>
                </a:spcBef>
                <a:spcAft>
                  <a:spcPct val="0"/>
                </a:spcAft>
                <a:buClrTx/>
                <a:buSzTx/>
                <a:buFontTx/>
                <a:buNone/>
                <a:tabLst/>
                <a:defRPr/>
              </a:pPr>
              <a:t>7</a:t>
            </a:fld>
            <a:endParaRPr kumimoji="0" lang="en-US" sz="1000" b="0" i="0" u="none" strike="noStrike" kern="1200" cap="none" spc="0" normalizeH="0" baseline="0" noProof="0" dirty="0">
              <a:ln>
                <a:noFill/>
              </a:ln>
              <a:solidFill>
                <a:srgbClr val="064308"/>
              </a:solidFill>
              <a:effectLst/>
              <a:uLnTx/>
              <a:uFillTx/>
              <a:latin typeface="Arial" pitchFamily="34" charset="0"/>
              <a:ea typeface="ヒラギノ角ゴ Pro W3" charset="-128"/>
              <a:cs typeface="+mn-cs"/>
            </a:endParaRPr>
          </a:p>
        </p:txBody>
      </p:sp>
      <p:sp>
        <p:nvSpPr>
          <p:cNvPr id="6" name="TextBox 5">
            <a:extLst>
              <a:ext uri="{FF2B5EF4-FFF2-40B4-BE49-F238E27FC236}">
                <a16:creationId xmlns:a16="http://schemas.microsoft.com/office/drawing/2014/main" id="{FE6EF6D0-3D4A-4EA0-9C84-EE1677F38620}"/>
              </a:ext>
            </a:extLst>
          </p:cNvPr>
          <p:cNvSpPr txBox="1"/>
          <p:nvPr/>
        </p:nvSpPr>
        <p:spPr>
          <a:xfrm>
            <a:off x="6003757" y="2967335"/>
            <a:ext cx="2935705" cy="923330"/>
          </a:xfrm>
          <a:prstGeom prst="rect">
            <a:avLst/>
          </a:prstGeom>
          <a:noFill/>
        </p:spPr>
        <p:txBody>
          <a:bodyPr wrap="square" rtlCol="0">
            <a:spAutoFit/>
          </a:bodyPr>
          <a:lstStyle/>
          <a:p>
            <a:r>
              <a:rPr lang="en-US" dirty="0"/>
              <a:t>Some uncertainties of the weighted average need to be inflated.</a:t>
            </a:r>
          </a:p>
        </p:txBody>
      </p:sp>
    </p:spTree>
    <p:extLst>
      <p:ext uri="{BB962C8B-B14F-4D97-AF65-F5344CB8AC3E}">
        <p14:creationId xmlns:p14="http://schemas.microsoft.com/office/powerpoint/2010/main" val="22745534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11EC7FA-D46C-4357-84C9-72D8DCB48A5B}"/>
              </a:ext>
            </a:extLst>
          </p:cNvPr>
          <p:cNvSpPr>
            <a:spLocks noGrp="1"/>
          </p:cNvSpPr>
          <p:nvPr>
            <p:ph type="title"/>
          </p:nvPr>
        </p:nvSpPr>
        <p:spPr/>
        <p:txBody>
          <a:bodyPr/>
          <a:lstStyle/>
          <a:p>
            <a:r>
              <a:rPr lang="en-US" dirty="0"/>
              <a:t>2025</a:t>
            </a:r>
            <a:r>
              <a:rPr lang="en-US" altLang="zh-CN" dirty="0"/>
              <a:t>GO00 </a:t>
            </a:r>
            <a:r>
              <a:rPr lang="en-US" altLang="zh-CN" baseline="30000" dirty="0"/>
              <a:t>23</a:t>
            </a:r>
            <a:r>
              <a:rPr lang="en-US" altLang="zh-CN" dirty="0"/>
              <a:t>Al(</a:t>
            </a:r>
            <a:r>
              <a:rPr lang="en-US" altLang="zh-CN" i="1" dirty="0"/>
              <a:t>βγ</a:t>
            </a:r>
            <a:r>
              <a:rPr lang="en-US" altLang="zh-CN" dirty="0"/>
              <a:t>)</a:t>
            </a:r>
            <a:r>
              <a:rPr lang="en-US" altLang="zh-CN" baseline="30000" dirty="0"/>
              <a:t>23</a:t>
            </a:r>
            <a:r>
              <a:rPr lang="en-US" altLang="zh-CN" dirty="0"/>
              <a:t>Mg for </a:t>
            </a:r>
            <a:r>
              <a:rPr lang="en-US" altLang="zh-CN" i="1" dirty="0"/>
              <a:t>J</a:t>
            </a:r>
            <a:r>
              <a:rPr lang="en-US" altLang="zh-CN" i="1" baseline="30000" dirty="0"/>
              <a:t>π</a:t>
            </a:r>
            <a:r>
              <a:rPr lang="en-US" altLang="zh-CN" dirty="0"/>
              <a:t>(</a:t>
            </a:r>
            <a:r>
              <a:rPr lang="en-US" altLang="zh-CN" baseline="30000" dirty="0"/>
              <a:t>23</a:t>
            </a:r>
            <a:r>
              <a:rPr lang="en-US" altLang="zh-CN" dirty="0"/>
              <a:t>Mg)</a:t>
            </a:r>
            <a:endParaRPr lang="en-US" dirty="0"/>
          </a:p>
        </p:txBody>
      </p:sp>
      <p:sp>
        <p:nvSpPr>
          <p:cNvPr id="4" name="Footer Placeholder 3">
            <a:extLst>
              <a:ext uri="{FF2B5EF4-FFF2-40B4-BE49-F238E27FC236}">
                <a16:creationId xmlns:a16="http://schemas.microsoft.com/office/drawing/2014/main" id="{D04CEE28-491B-4377-B87A-32B6566C6BC0}"/>
              </a:ext>
            </a:extLst>
          </p:cNvPr>
          <p:cNvSpPr>
            <a:spLocks noGrp="1"/>
          </p:cNvSpPr>
          <p:nvPr>
            <p:ph type="ftr" sz="quarter" idx="10"/>
          </p:nvPr>
        </p:nvSpPr>
        <p:spPr/>
        <p:txBody>
          <a:bodyPr/>
          <a:lstStyle/>
          <a:p>
            <a:pPr marL="0" marR="0" lvl="0" indent="0" algn="r" defTabSz="457200" rtl="0" eaLnBrk="0" fontAlgn="base" latinLnBrk="0" hangingPunct="0">
              <a:lnSpc>
                <a:spcPct val="9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64308"/>
                </a:solidFill>
                <a:effectLst/>
                <a:uLnTx/>
                <a:uFillTx/>
                <a:latin typeface="Arial"/>
                <a:ea typeface="+mn-ea"/>
                <a:cs typeface="Arial"/>
              </a:rPr>
              <a:t>Nuclear Data</a:t>
            </a:r>
            <a:endParaRPr kumimoji="0" lang="en-US" sz="1000" b="0" i="0" u="none" strike="noStrike" kern="1200" cap="none" spc="0" normalizeH="0" baseline="0" noProof="0" dirty="0">
              <a:ln>
                <a:noFill/>
              </a:ln>
              <a:solidFill>
                <a:srgbClr val="064308"/>
              </a:solidFill>
              <a:effectLst/>
              <a:uLnTx/>
              <a:uFillTx/>
              <a:latin typeface="Arial"/>
              <a:ea typeface="+mn-ea"/>
              <a:cs typeface="Arial"/>
            </a:endParaRPr>
          </a:p>
        </p:txBody>
      </p:sp>
      <p:sp>
        <p:nvSpPr>
          <p:cNvPr id="5" name="Slide Number Placeholder 4">
            <a:extLst>
              <a:ext uri="{FF2B5EF4-FFF2-40B4-BE49-F238E27FC236}">
                <a16:creationId xmlns:a16="http://schemas.microsoft.com/office/drawing/2014/main" id="{DA6B2F8A-19EA-41E8-A8E5-C10BB3ECA04E}"/>
              </a:ext>
            </a:extLst>
          </p:cNvPr>
          <p:cNvSpPr>
            <a:spLocks noGrp="1"/>
          </p:cNvSpPr>
          <p:nvPr>
            <p:ph type="sldNum" sz="quarter" idx="11"/>
          </p:nvPr>
        </p:nvSpPr>
        <p:spPr/>
        <p:txBody>
          <a:bodyPr/>
          <a:lstStyle/>
          <a:p>
            <a:pPr marL="0" marR="0" lvl="0" indent="0" algn="l" defTabSz="457200" rtl="0" eaLnBrk="0" fontAlgn="base" latinLnBrk="0" hangingPunct="0">
              <a:lnSpc>
                <a:spcPct val="9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64308"/>
                </a:solidFill>
                <a:effectLst/>
                <a:uLnTx/>
                <a:uFillTx/>
                <a:latin typeface="Arial" pitchFamily="34" charset="0"/>
                <a:ea typeface="ヒラギノ角ゴ Pro W3" charset="-128"/>
                <a:cs typeface="+mn-cs"/>
              </a:rPr>
              <a:t>, Slide </a:t>
            </a:r>
            <a:fld id="{35AD4620-7552-4207-8973-898801ED212B}" type="slidenum">
              <a:rPr kumimoji="0" lang="en-US" sz="1000" b="0" i="0" u="none" strike="noStrike" kern="1200" cap="none" spc="0" normalizeH="0" baseline="0" noProof="0" smtClean="0">
                <a:ln>
                  <a:noFill/>
                </a:ln>
                <a:solidFill>
                  <a:srgbClr val="064308"/>
                </a:solidFill>
                <a:effectLst/>
                <a:uLnTx/>
                <a:uFillTx/>
                <a:latin typeface="Arial" pitchFamily="34" charset="0"/>
                <a:ea typeface="ヒラギノ角ゴ Pro W3" charset="-128"/>
                <a:cs typeface="+mn-cs"/>
              </a:rPr>
              <a:pPr marL="0" marR="0" lvl="0" indent="0" algn="l" defTabSz="457200" rtl="0" eaLnBrk="0" fontAlgn="base" latinLnBrk="0" hangingPunct="0">
                <a:lnSpc>
                  <a:spcPct val="90000"/>
                </a:lnSpc>
                <a:spcBef>
                  <a:spcPct val="0"/>
                </a:spcBef>
                <a:spcAft>
                  <a:spcPct val="0"/>
                </a:spcAft>
                <a:buClrTx/>
                <a:buSzTx/>
                <a:buFontTx/>
                <a:buNone/>
                <a:tabLst/>
                <a:defRPr/>
              </a:pPr>
              <a:t>8</a:t>
            </a:fld>
            <a:endParaRPr kumimoji="0" lang="en-US" sz="1000" b="0" i="0" u="none" strike="noStrike" kern="1200" cap="none" spc="0" normalizeH="0" baseline="0" noProof="0" dirty="0">
              <a:ln>
                <a:noFill/>
              </a:ln>
              <a:solidFill>
                <a:srgbClr val="064308"/>
              </a:solidFill>
              <a:effectLst/>
              <a:uLnTx/>
              <a:uFillTx/>
              <a:latin typeface="Arial" pitchFamily="34" charset="0"/>
              <a:ea typeface="ヒラギノ角ゴ Pro W3" charset="-128"/>
              <a:cs typeface="+mn-cs"/>
            </a:endParaRPr>
          </a:p>
        </p:txBody>
      </p:sp>
      <p:sp>
        <p:nvSpPr>
          <p:cNvPr id="8" name="TextBox 7">
            <a:extLst>
              <a:ext uri="{FF2B5EF4-FFF2-40B4-BE49-F238E27FC236}">
                <a16:creationId xmlns:a16="http://schemas.microsoft.com/office/drawing/2014/main" id="{3FD74762-3AC7-4A3E-B2AA-8AE4738635CA}"/>
              </a:ext>
            </a:extLst>
          </p:cNvPr>
          <p:cNvSpPr txBox="1"/>
          <p:nvPr/>
        </p:nvSpPr>
        <p:spPr>
          <a:xfrm>
            <a:off x="145147" y="3009992"/>
            <a:ext cx="8846453" cy="923330"/>
          </a:xfrm>
          <a:prstGeom prst="rect">
            <a:avLst/>
          </a:prstGeom>
          <a:noFill/>
        </p:spPr>
        <p:txBody>
          <a:bodyPr wrap="square" rtlCol="0">
            <a:spAutoFit/>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a:ln>
                  <a:noFill/>
                </a:ln>
                <a:solidFill>
                  <a:srgbClr val="800000"/>
                </a:solidFill>
                <a:effectLst/>
                <a:uLnTx/>
                <a:uFillTx/>
                <a:latin typeface="Arial" pitchFamily="34" charset="0"/>
                <a:ea typeface="ヒラギノ角ゴ Pro W3"/>
              </a:rPr>
              <a:t>The 5691-keV state is observed in </a:t>
            </a:r>
            <a:r>
              <a:rPr kumimoji="0" lang="en-US" altLang="zh-CN" sz="1800" b="0" i="0" u="none" strike="noStrike" kern="1200" cap="none" spc="0" normalizeH="0" baseline="30000" noProof="0" dirty="0">
                <a:ln>
                  <a:noFill/>
                </a:ln>
                <a:solidFill>
                  <a:srgbClr val="800000"/>
                </a:solidFill>
                <a:effectLst/>
                <a:uLnTx/>
                <a:uFillTx/>
                <a:latin typeface="Arial" pitchFamily="34" charset="0"/>
                <a:ea typeface="ヒラギノ角ゴ Pro W3"/>
              </a:rPr>
              <a:t>23</a:t>
            </a:r>
            <a:r>
              <a:rPr kumimoji="0" lang="en-US" altLang="zh-CN" sz="1800" b="0" i="0" u="none" strike="noStrike" kern="1200" cap="none" spc="0" normalizeH="0" baseline="0" noProof="0" dirty="0">
                <a:ln>
                  <a:noFill/>
                </a:ln>
                <a:solidFill>
                  <a:srgbClr val="800000"/>
                </a:solidFill>
                <a:effectLst/>
                <a:uLnTx/>
                <a:uFillTx/>
                <a:latin typeface="Arial" pitchFamily="34" charset="0"/>
                <a:ea typeface="ヒラギノ角ゴ Pro W3"/>
              </a:rPr>
              <a:t>Al </a:t>
            </a:r>
            <a:r>
              <a:rPr kumimoji="0" lang="en-US" altLang="zh-CN" sz="1800" b="0" i="1" u="none" strike="noStrike" kern="1200" cap="none" spc="0" normalizeH="0" baseline="0" noProof="0" dirty="0">
                <a:ln>
                  <a:noFill/>
                </a:ln>
                <a:solidFill>
                  <a:srgbClr val="800000"/>
                </a:solidFill>
                <a:effectLst/>
                <a:uLnTx/>
                <a:uFillTx/>
                <a:latin typeface="Arial" pitchFamily="34" charset="0"/>
                <a:ea typeface="ヒラギノ角ゴ Pro W3"/>
              </a:rPr>
              <a:t>β</a:t>
            </a:r>
            <a:r>
              <a:rPr kumimoji="0" lang="en-US" altLang="zh-CN" sz="1800" b="0" i="0" u="none" strike="noStrike" kern="1200" cap="none" spc="0" normalizeH="0" baseline="0" noProof="0" dirty="0">
                <a:ln>
                  <a:noFill/>
                </a:ln>
                <a:solidFill>
                  <a:srgbClr val="800000"/>
                </a:solidFill>
                <a:effectLst/>
                <a:uLnTx/>
                <a:uFillTx/>
                <a:latin typeface="Arial" pitchFamily="34" charset="0"/>
                <a:ea typeface="ヒラギノ角ゴ Pro W3"/>
              </a:rPr>
              <a:t> decay for the first time.</a:t>
            </a:r>
          </a:p>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altLang="zh-CN" sz="1800" b="0" i="1" u="none" strike="noStrike" kern="1200" cap="none" spc="0" normalizeH="0" baseline="0" noProof="0" dirty="0">
                <a:ln>
                  <a:noFill/>
                </a:ln>
                <a:solidFill>
                  <a:srgbClr val="800000"/>
                </a:solidFill>
                <a:effectLst/>
                <a:uLnTx/>
                <a:uFillTx/>
                <a:latin typeface="Arial" pitchFamily="34" charset="0"/>
                <a:ea typeface="ヒラギノ角ゴ Pro W3"/>
              </a:rPr>
              <a:t>J</a:t>
            </a:r>
            <a:r>
              <a:rPr kumimoji="0" lang="en-US" altLang="zh-CN" sz="1800" b="0" i="1" u="none" strike="noStrike" kern="1200" cap="none" spc="0" normalizeH="0" baseline="30000" noProof="0" dirty="0">
                <a:ln>
                  <a:noFill/>
                </a:ln>
                <a:solidFill>
                  <a:srgbClr val="800000"/>
                </a:solidFill>
                <a:effectLst/>
                <a:uLnTx/>
                <a:uFillTx/>
                <a:latin typeface="Arial" pitchFamily="34" charset="0"/>
                <a:ea typeface="ヒラギノ角ゴ Pro W3"/>
              </a:rPr>
              <a:t>π</a:t>
            </a:r>
            <a:r>
              <a:rPr kumimoji="0" lang="en-US" altLang="zh-CN" sz="1800" b="0" i="0" u="none" strike="noStrike" kern="1200" cap="none" spc="0" normalizeH="0" baseline="0" noProof="0" dirty="0">
                <a:ln>
                  <a:noFill/>
                </a:ln>
                <a:solidFill>
                  <a:srgbClr val="800000"/>
                </a:solidFill>
                <a:effectLst/>
                <a:uLnTx/>
                <a:uFillTx/>
                <a:latin typeface="Arial" pitchFamily="34" charset="0"/>
                <a:ea typeface="ヒラギノ角ゴ Pro W3"/>
              </a:rPr>
              <a:t> can be constrained better as we observed 4 </a:t>
            </a:r>
            <a:r>
              <a:rPr kumimoji="0" lang="en-US" altLang="zh-CN" sz="1800" b="0" i="1" u="none" strike="noStrike" kern="1200" cap="none" spc="0" normalizeH="0" baseline="0" noProof="0" dirty="0">
                <a:ln>
                  <a:noFill/>
                </a:ln>
                <a:solidFill>
                  <a:srgbClr val="800000"/>
                </a:solidFill>
                <a:effectLst/>
                <a:uLnTx/>
                <a:uFillTx/>
                <a:latin typeface="Arial" pitchFamily="34" charset="0"/>
                <a:ea typeface="ヒラギノ角ゴ Pro W3"/>
              </a:rPr>
              <a:t>γ</a:t>
            </a:r>
            <a:r>
              <a:rPr kumimoji="0" lang="en-US" altLang="zh-CN" sz="1800" b="0" i="0" u="none" strike="noStrike" kern="1200" cap="none" spc="0" normalizeH="0" baseline="0" noProof="0" dirty="0">
                <a:ln>
                  <a:noFill/>
                </a:ln>
                <a:solidFill>
                  <a:srgbClr val="800000"/>
                </a:solidFill>
                <a:effectLst/>
                <a:uLnTx/>
                <a:uFillTx/>
                <a:latin typeface="Arial" pitchFamily="34" charset="0"/>
                <a:ea typeface="ヒラギノ角ゴ Pro W3"/>
              </a:rPr>
              <a:t> rays deexciting the 5691-keV state to states with known </a:t>
            </a:r>
            <a:r>
              <a:rPr kumimoji="0" lang="en-US" altLang="zh-CN" sz="1800" b="0" i="1" u="none" strike="noStrike" kern="1200" cap="none" spc="0" normalizeH="0" baseline="0" noProof="0" dirty="0">
                <a:ln>
                  <a:noFill/>
                </a:ln>
                <a:solidFill>
                  <a:srgbClr val="800000"/>
                </a:solidFill>
                <a:effectLst/>
                <a:uLnTx/>
                <a:uFillTx/>
                <a:latin typeface="Arial" pitchFamily="34" charset="0"/>
                <a:ea typeface="ヒラギノ角ゴ Pro W3"/>
              </a:rPr>
              <a:t>J</a:t>
            </a:r>
            <a:r>
              <a:rPr kumimoji="0" lang="en-US" altLang="zh-CN" sz="1800" b="0" i="1" u="none" strike="noStrike" kern="1200" cap="none" spc="0" normalizeH="0" baseline="30000" noProof="0" dirty="0">
                <a:ln>
                  <a:noFill/>
                </a:ln>
                <a:solidFill>
                  <a:srgbClr val="800000"/>
                </a:solidFill>
                <a:effectLst/>
                <a:uLnTx/>
                <a:uFillTx/>
                <a:latin typeface="Arial" pitchFamily="34" charset="0"/>
                <a:ea typeface="ヒラギノ角ゴ Pro W3"/>
              </a:rPr>
              <a:t>π</a:t>
            </a:r>
            <a:r>
              <a:rPr kumimoji="0" lang="en-US" altLang="zh-CN" sz="1800" b="0" i="0" u="none" strike="noStrike" kern="1200" cap="none" spc="0" normalizeH="0" baseline="0" noProof="0" dirty="0">
                <a:ln>
                  <a:noFill/>
                </a:ln>
                <a:solidFill>
                  <a:srgbClr val="800000"/>
                </a:solidFill>
                <a:effectLst/>
                <a:uLnTx/>
                <a:uFillTx/>
                <a:latin typeface="Arial" pitchFamily="34" charset="0"/>
                <a:ea typeface="ヒラギノ角ゴ Pro W3"/>
              </a:rPr>
              <a:t>.</a:t>
            </a:r>
            <a:endParaRPr kumimoji="0" lang="en-US" sz="1800" b="0" i="0" u="none" strike="noStrike" kern="1200" cap="none" spc="0" normalizeH="0" baseline="0" noProof="0" dirty="0">
              <a:ln>
                <a:noFill/>
              </a:ln>
              <a:solidFill>
                <a:srgbClr val="800000"/>
              </a:solidFill>
              <a:effectLst/>
              <a:uLnTx/>
              <a:uFillTx/>
              <a:latin typeface="Arial" pitchFamily="34" charset="0"/>
              <a:ea typeface="ヒラギノ角ゴ Pro W3"/>
            </a:endParaRPr>
          </a:p>
        </p:txBody>
      </p:sp>
      <p:pic>
        <p:nvPicPr>
          <p:cNvPr id="13" name="Content Placeholder 12">
            <a:extLst>
              <a:ext uri="{FF2B5EF4-FFF2-40B4-BE49-F238E27FC236}">
                <a16:creationId xmlns:a16="http://schemas.microsoft.com/office/drawing/2014/main" id="{525721F4-AF19-4247-83E3-25BE3BF26555}"/>
              </a:ext>
            </a:extLst>
          </p:cNvPr>
          <p:cNvPicPr>
            <a:picLocks noGrp="1" noChangeAspect="1"/>
          </p:cNvPicPr>
          <p:nvPr>
            <p:ph idx="1"/>
          </p:nvPr>
        </p:nvPicPr>
        <p:blipFill>
          <a:blip r:embed="rId2"/>
          <a:stretch>
            <a:fillRect/>
          </a:stretch>
        </p:blipFill>
        <p:spPr>
          <a:xfrm>
            <a:off x="76200" y="1066800"/>
            <a:ext cx="8991600" cy="1733320"/>
          </a:xfrm>
        </p:spPr>
      </p:pic>
      <p:sp>
        <p:nvSpPr>
          <p:cNvPr id="14" name="TextBox 13">
            <a:extLst>
              <a:ext uri="{FF2B5EF4-FFF2-40B4-BE49-F238E27FC236}">
                <a16:creationId xmlns:a16="http://schemas.microsoft.com/office/drawing/2014/main" id="{96F78AFF-FDD5-48B7-9802-CAA95A438F63}"/>
              </a:ext>
            </a:extLst>
          </p:cNvPr>
          <p:cNvSpPr txBox="1"/>
          <p:nvPr/>
        </p:nvSpPr>
        <p:spPr>
          <a:xfrm>
            <a:off x="137809" y="5075843"/>
            <a:ext cx="8881353" cy="954107"/>
          </a:xfrm>
          <a:prstGeom prst="rect">
            <a:avLst/>
          </a:prstGeom>
          <a:noFill/>
        </p:spPr>
        <p:txBody>
          <a:bodyPr wrap="square">
            <a:spAutoFit/>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CC"/>
                </a:solidFill>
                <a:effectLst/>
                <a:uLnTx/>
                <a:uFillTx/>
                <a:latin typeface="Arial" pitchFamily="34" charset="0"/>
                <a:ea typeface="ヒラギノ角ゴ Pro W3"/>
              </a:rPr>
              <a:t>Reference:</a:t>
            </a:r>
          </a:p>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CC"/>
                </a:solidFill>
                <a:effectLst/>
                <a:uLnTx/>
                <a:uFillTx/>
                <a:latin typeface="Arial" pitchFamily="34" charset="0"/>
                <a:ea typeface="ヒラギノ角ゴ Pro W3"/>
              </a:rPr>
              <a:t>\</a:t>
            </a:r>
            <a:r>
              <a:rPr kumimoji="0" lang="en-US" sz="1400" b="0" i="0" u="none" strike="noStrike" kern="1200" cap="none" spc="0" normalizeH="0" baseline="0" noProof="0" dirty="0" err="1">
                <a:ln>
                  <a:noFill/>
                </a:ln>
                <a:solidFill>
                  <a:srgbClr val="0000CC"/>
                </a:solidFill>
                <a:effectLst/>
                <a:uLnTx/>
                <a:uFillTx/>
                <a:latin typeface="Arial" pitchFamily="34" charset="0"/>
                <a:ea typeface="ヒラギノ角ゴ Pro W3"/>
              </a:rPr>
              <a:t>bibitem</a:t>
            </a:r>
            <a:r>
              <a:rPr kumimoji="0" lang="en-US" sz="1400" b="0" i="0" u="none" strike="noStrike" kern="1200" cap="none" spc="0" normalizeH="0" baseline="0" noProof="0" dirty="0">
                <a:ln>
                  <a:noFill/>
                </a:ln>
                <a:solidFill>
                  <a:srgbClr val="0000CC"/>
                </a:solidFill>
                <a:effectLst/>
                <a:uLnTx/>
                <a:uFillTx/>
                <a:latin typeface="Arial" pitchFamily="34" charset="0"/>
                <a:ea typeface="ヒラギノ角ゴ Pro W3"/>
              </a:rPr>
              <a:t>{</a:t>
            </a:r>
            <a:r>
              <a:rPr kumimoji="0" lang="en-US" sz="1400" b="0" i="0" u="none" strike="noStrike" kern="1200" cap="none" spc="0" normalizeH="0" baseline="0" noProof="0" dirty="0" err="1">
                <a:ln>
                  <a:noFill/>
                </a:ln>
                <a:solidFill>
                  <a:srgbClr val="0000CC"/>
                </a:solidFill>
                <a:effectLst/>
                <a:uLnTx/>
                <a:uFillTx/>
                <a:latin typeface="Arial" pitchFamily="34" charset="0"/>
                <a:ea typeface="ヒラギノ角ゴ Pro W3"/>
              </a:rPr>
              <a:t>Chen_GLSC</a:t>
            </a:r>
            <a:r>
              <a:rPr kumimoji="0" lang="en-US" sz="1400" b="0" i="0" u="none" strike="noStrike" kern="1200" cap="none" spc="0" normalizeH="0" baseline="0" noProof="0" dirty="0">
                <a:ln>
                  <a:noFill/>
                </a:ln>
                <a:solidFill>
                  <a:srgbClr val="0000CC"/>
                </a:solidFill>
                <a:effectLst/>
                <a:uLnTx/>
                <a:uFillTx/>
                <a:latin typeface="Arial" pitchFamily="34" charset="0"/>
                <a:ea typeface="ヒラギノ角ゴ Pro W3"/>
              </a:rPr>
              <a:t>}</a:t>
            </a:r>
          </a:p>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CC"/>
                </a:solidFill>
                <a:effectLst/>
                <a:uLnTx/>
                <a:uFillTx/>
                <a:latin typeface="Arial" pitchFamily="34" charset="0"/>
                <a:ea typeface="ヒラギノ角ゴ Pro W3"/>
              </a:rPr>
              <a:t>J. Chen, ENSDF Analysis and Utility Programs, \</a:t>
            </a:r>
            <a:r>
              <a:rPr kumimoji="0" lang="en-US" sz="1400" b="0" i="0" u="none" strike="noStrike" kern="1200" cap="none" spc="0" normalizeH="0" baseline="0" noProof="0" dirty="0" err="1">
                <a:ln>
                  <a:noFill/>
                </a:ln>
                <a:solidFill>
                  <a:srgbClr val="0000CC"/>
                </a:solidFill>
                <a:effectLst/>
                <a:uLnTx/>
                <a:uFillTx/>
                <a:latin typeface="Arial" pitchFamily="34" charset="0"/>
                <a:ea typeface="ヒラギノ角ゴ Pro W3"/>
              </a:rPr>
              <a:t>href</a:t>
            </a:r>
            <a:r>
              <a:rPr kumimoji="0" lang="en-US" sz="1400" b="0" i="0" u="none" strike="noStrike" kern="1200" cap="none" spc="0" normalizeH="0" baseline="0" noProof="0" dirty="0">
                <a:ln>
                  <a:noFill/>
                </a:ln>
                <a:solidFill>
                  <a:srgbClr val="0000CC"/>
                </a:solidFill>
                <a:effectLst/>
                <a:uLnTx/>
                <a:uFillTx/>
                <a:latin typeface="Arial" pitchFamily="34" charset="0"/>
                <a:ea typeface="ヒラギノ角ゴ Pro W3"/>
              </a:rPr>
              <a:t>{https://github.com/IAEA-NSDDNetwork/GLSC}{Gamma to Level Scheme Computation.}</a:t>
            </a:r>
          </a:p>
        </p:txBody>
      </p:sp>
    </p:spTree>
    <p:extLst>
      <p:ext uri="{BB962C8B-B14F-4D97-AF65-F5344CB8AC3E}">
        <p14:creationId xmlns:p14="http://schemas.microsoft.com/office/powerpoint/2010/main" val="19629427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F691AA8E-C57D-4805-90B5-8F32FE0491DF}"/>
              </a:ext>
            </a:extLst>
          </p:cNvPr>
          <p:cNvPicPr>
            <a:picLocks noGrp="1" noChangeAspect="1"/>
          </p:cNvPicPr>
          <p:nvPr>
            <p:ph idx="1"/>
          </p:nvPr>
        </p:nvPicPr>
        <p:blipFill>
          <a:blip r:embed="rId2"/>
          <a:stretch>
            <a:fillRect/>
          </a:stretch>
        </p:blipFill>
        <p:spPr>
          <a:xfrm>
            <a:off x="228600" y="1066800"/>
            <a:ext cx="4839824" cy="5027613"/>
          </a:xfrm>
        </p:spPr>
      </p:pic>
      <p:sp>
        <p:nvSpPr>
          <p:cNvPr id="3" name="Title 2">
            <a:extLst>
              <a:ext uri="{FF2B5EF4-FFF2-40B4-BE49-F238E27FC236}">
                <a16:creationId xmlns:a16="http://schemas.microsoft.com/office/drawing/2014/main" id="{9DB8F788-FE8B-49FA-82D6-0EC3D367ADA4}"/>
              </a:ext>
            </a:extLst>
          </p:cNvPr>
          <p:cNvSpPr>
            <a:spLocks noGrp="1"/>
          </p:cNvSpPr>
          <p:nvPr>
            <p:ph type="title"/>
          </p:nvPr>
        </p:nvSpPr>
        <p:spPr/>
        <p:txBody>
          <a:bodyPr/>
          <a:lstStyle/>
          <a:p>
            <a:r>
              <a:rPr lang="en-US" dirty="0"/>
              <a:t>2025</a:t>
            </a:r>
            <a:r>
              <a:rPr lang="en-US" altLang="zh-CN" dirty="0"/>
              <a:t>GO00 </a:t>
            </a:r>
            <a:r>
              <a:rPr lang="en-US" altLang="zh-CN" baseline="30000" dirty="0"/>
              <a:t>23</a:t>
            </a:r>
            <a:r>
              <a:rPr lang="en-US" altLang="zh-CN" dirty="0"/>
              <a:t>Al(</a:t>
            </a:r>
            <a:r>
              <a:rPr lang="en-US" altLang="zh-CN" i="1" dirty="0"/>
              <a:t>βγ</a:t>
            </a:r>
            <a:r>
              <a:rPr lang="en-US" altLang="zh-CN" dirty="0"/>
              <a:t>)</a:t>
            </a:r>
            <a:r>
              <a:rPr lang="en-US" altLang="zh-CN" baseline="30000" dirty="0"/>
              <a:t>23</a:t>
            </a:r>
            <a:r>
              <a:rPr lang="en-US" altLang="zh-CN" dirty="0"/>
              <a:t>Mg for </a:t>
            </a:r>
            <a:r>
              <a:rPr lang="en-US" altLang="zh-CN" i="1" dirty="0"/>
              <a:t>J</a:t>
            </a:r>
            <a:r>
              <a:rPr lang="en-US" altLang="zh-CN" i="1" baseline="30000" dirty="0"/>
              <a:t>π</a:t>
            </a:r>
            <a:r>
              <a:rPr lang="en-US" altLang="zh-CN" dirty="0"/>
              <a:t>(</a:t>
            </a:r>
            <a:r>
              <a:rPr lang="en-US" altLang="zh-CN" baseline="30000" dirty="0"/>
              <a:t>23</a:t>
            </a:r>
            <a:r>
              <a:rPr lang="en-US" altLang="zh-CN" dirty="0"/>
              <a:t>Mg)</a:t>
            </a:r>
            <a:endParaRPr lang="en-US" dirty="0"/>
          </a:p>
        </p:txBody>
      </p:sp>
      <p:sp>
        <p:nvSpPr>
          <p:cNvPr id="4" name="Footer Placeholder 3">
            <a:extLst>
              <a:ext uri="{FF2B5EF4-FFF2-40B4-BE49-F238E27FC236}">
                <a16:creationId xmlns:a16="http://schemas.microsoft.com/office/drawing/2014/main" id="{07F85AFB-EC63-40D4-83EE-E992EECD5DB3}"/>
              </a:ext>
            </a:extLst>
          </p:cNvPr>
          <p:cNvSpPr>
            <a:spLocks noGrp="1"/>
          </p:cNvSpPr>
          <p:nvPr>
            <p:ph type="ftr" sz="quarter" idx="10"/>
          </p:nvPr>
        </p:nvSpPr>
        <p:spPr/>
        <p:txBody>
          <a:bodyPr/>
          <a:lstStyle/>
          <a:p>
            <a:pPr>
              <a:defRPr/>
            </a:pPr>
            <a:r>
              <a:rPr lang="en-US"/>
              <a:t>Nuclear Data</a:t>
            </a:r>
            <a:endParaRPr lang="en-US" dirty="0"/>
          </a:p>
        </p:txBody>
      </p:sp>
      <p:sp>
        <p:nvSpPr>
          <p:cNvPr id="5" name="Slide Number Placeholder 4">
            <a:extLst>
              <a:ext uri="{FF2B5EF4-FFF2-40B4-BE49-F238E27FC236}">
                <a16:creationId xmlns:a16="http://schemas.microsoft.com/office/drawing/2014/main" id="{36F54742-4768-428E-B7F7-8BC29CAE04F4}"/>
              </a:ext>
            </a:extLst>
          </p:cNvPr>
          <p:cNvSpPr>
            <a:spLocks noGrp="1"/>
          </p:cNvSpPr>
          <p:nvPr>
            <p:ph type="sldNum" sz="quarter" idx="11"/>
          </p:nvPr>
        </p:nvSpPr>
        <p:spPr/>
        <p:txBody>
          <a:bodyPr/>
          <a:lstStyle/>
          <a:p>
            <a:pPr>
              <a:defRPr/>
            </a:pPr>
            <a:r>
              <a:rPr lang="en-US"/>
              <a:t>, Slide </a:t>
            </a:r>
            <a:fld id="{35AD4620-7552-4207-8973-898801ED212B}" type="slidenum">
              <a:rPr lang="en-US" smtClean="0"/>
              <a:pPr>
                <a:defRPr/>
              </a:pPr>
              <a:t>9</a:t>
            </a:fld>
            <a:endParaRPr lang="en-US" dirty="0"/>
          </a:p>
        </p:txBody>
      </p:sp>
      <p:cxnSp>
        <p:nvCxnSpPr>
          <p:cNvPr id="9" name="Straight Connector 8">
            <a:extLst>
              <a:ext uri="{FF2B5EF4-FFF2-40B4-BE49-F238E27FC236}">
                <a16:creationId xmlns:a16="http://schemas.microsoft.com/office/drawing/2014/main" id="{BFC3B5DE-5621-4749-8086-3E42C343AF23}"/>
              </a:ext>
            </a:extLst>
          </p:cNvPr>
          <p:cNvCxnSpPr/>
          <p:nvPr/>
        </p:nvCxnSpPr>
        <p:spPr>
          <a:xfrm>
            <a:off x="5068424" y="1295400"/>
            <a:ext cx="1332376" cy="0"/>
          </a:xfrm>
          <a:prstGeom prst="line">
            <a:avLst/>
          </a:prstGeom>
          <a:ln>
            <a:solidFill>
              <a:schemeClr val="tx1"/>
            </a:solidFill>
          </a:ln>
          <a:effectLst/>
        </p:spPr>
        <p:style>
          <a:lnRef idx="2">
            <a:schemeClr val="dk1"/>
          </a:lnRef>
          <a:fillRef idx="0">
            <a:schemeClr val="dk1"/>
          </a:fillRef>
          <a:effectRef idx="1">
            <a:schemeClr val="dk1"/>
          </a:effectRef>
          <a:fontRef idx="minor">
            <a:schemeClr val="tx1"/>
          </a:fontRef>
        </p:style>
      </p:cxnSp>
      <p:cxnSp>
        <p:nvCxnSpPr>
          <p:cNvPr id="10" name="Straight Connector 9">
            <a:extLst>
              <a:ext uri="{FF2B5EF4-FFF2-40B4-BE49-F238E27FC236}">
                <a16:creationId xmlns:a16="http://schemas.microsoft.com/office/drawing/2014/main" id="{589423F4-168B-4DFC-9030-E7DAC162254A}"/>
              </a:ext>
            </a:extLst>
          </p:cNvPr>
          <p:cNvCxnSpPr/>
          <p:nvPr/>
        </p:nvCxnSpPr>
        <p:spPr>
          <a:xfrm>
            <a:off x="5068424" y="2590800"/>
            <a:ext cx="1332376" cy="0"/>
          </a:xfrm>
          <a:prstGeom prst="line">
            <a:avLst/>
          </a:prstGeom>
          <a:ln>
            <a:solidFill>
              <a:schemeClr val="tx1"/>
            </a:solidFill>
          </a:ln>
          <a:effectLst/>
        </p:spPr>
        <p:style>
          <a:lnRef idx="2">
            <a:schemeClr val="dk1"/>
          </a:lnRef>
          <a:fillRef idx="0">
            <a:schemeClr val="dk1"/>
          </a:fillRef>
          <a:effectRef idx="1">
            <a:schemeClr val="dk1"/>
          </a:effectRef>
          <a:fontRef idx="minor">
            <a:schemeClr val="tx1"/>
          </a:fontRef>
        </p:style>
      </p:cxnSp>
      <p:sp>
        <p:nvSpPr>
          <p:cNvPr id="11" name="TextBox 10">
            <a:extLst>
              <a:ext uri="{FF2B5EF4-FFF2-40B4-BE49-F238E27FC236}">
                <a16:creationId xmlns:a16="http://schemas.microsoft.com/office/drawing/2014/main" id="{2F1BC3BA-1249-4E50-8F5D-987AB15531E0}"/>
              </a:ext>
            </a:extLst>
          </p:cNvPr>
          <p:cNvSpPr txBox="1"/>
          <p:nvPr/>
        </p:nvSpPr>
        <p:spPr>
          <a:xfrm>
            <a:off x="6553200" y="1128469"/>
            <a:ext cx="697627" cy="646331"/>
          </a:xfrm>
          <a:prstGeom prst="rect">
            <a:avLst/>
          </a:prstGeom>
          <a:noFill/>
        </p:spPr>
        <p:txBody>
          <a:bodyPr wrap="none" rtlCol="0">
            <a:spAutoFit/>
          </a:bodyPr>
          <a:lstStyle/>
          <a:p>
            <a:pPr algn="ctr"/>
            <a:r>
              <a:rPr lang="en-US" dirty="0"/>
              <a:t>9374</a:t>
            </a:r>
          </a:p>
          <a:p>
            <a:pPr algn="ctr"/>
            <a:r>
              <a:rPr lang="en-US" b="1" dirty="0"/>
              <a:t>7/2</a:t>
            </a:r>
            <a:r>
              <a:rPr lang="en-US" b="1" baseline="30000" dirty="0"/>
              <a:t>+</a:t>
            </a:r>
          </a:p>
        </p:txBody>
      </p:sp>
      <p:sp>
        <p:nvSpPr>
          <p:cNvPr id="12" name="TextBox 11">
            <a:extLst>
              <a:ext uri="{FF2B5EF4-FFF2-40B4-BE49-F238E27FC236}">
                <a16:creationId xmlns:a16="http://schemas.microsoft.com/office/drawing/2014/main" id="{D17FE3A2-5DB1-4019-8930-C00B6FCF1281}"/>
              </a:ext>
            </a:extLst>
          </p:cNvPr>
          <p:cNvSpPr txBox="1"/>
          <p:nvPr/>
        </p:nvSpPr>
        <p:spPr>
          <a:xfrm>
            <a:off x="6553199" y="2416023"/>
            <a:ext cx="697627" cy="646331"/>
          </a:xfrm>
          <a:prstGeom prst="rect">
            <a:avLst/>
          </a:prstGeom>
          <a:noFill/>
        </p:spPr>
        <p:txBody>
          <a:bodyPr wrap="none" rtlCol="0">
            <a:spAutoFit/>
          </a:bodyPr>
          <a:lstStyle/>
          <a:p>
            <a:pPr algn="ctr"/>
            <a:r>
              <a:rPr lang="en-US" dirty="0"/>
              <a:t>8762</a:t>
            </a:r>
          </a:p>
          <a:p>
            <a:pPr algn="ctr"/>
            <a:r>
              <a:rPr lang="en-US" b="1" dirty="0"/>
              <a:t>3/2</a:t>
            </a:r>
            <a:r>
              <a:rPr lang="en-US" b="1" baseline="30000" dirty="0"/>
              <a:t>+</a:t>
            </a:r>
          </a:p>
        </p:txBody>
      </p:sp>
      <p:sp>
        <p:nvSpPr>
          <p:cNvPr id="13" name="TextBox 12">
            <a:extLst>
              <a:ext uri="{FF2B5EF4-FFF2-40B4-BE49-F238E27FC236}">
                <a16:creationId xmlns:a16="http://schemas.microsoft.com/office/drawing/2014/main" id="{8B7D5205-8090-458B-A855-9B4A547C6FE0}"/>
              </a:ext>
            </a:extLst>
          </p:cNvPr>
          <p:cNvSpPr txBox="1"/>
          <p:nvPr/>
        </p:nvSpPr>
        <p:spPr>
          <a:xfrm>
            <a:off x="3868766" y="5700231"/>
            <a:ext cx="5189306" cy="369332"/>
          </a:xfrm>
          <a:prstGeom prst="rect">
            <a:avLst/>
          </a:prstGeom>
          <a:noFill/>
        </p:spPr>
        <p:txBody>
          <a:bodyPr wrap="none" rtlCol="0">
            <a:spAutoFit/>
          </a:bodyPr>
          <a:lstStyle/>
          <a:p>
            <a:r>
              <a:rPr lang="en-US" dirty="0"/>
              <a:t>Two </a:t>
            </a:r>
            <a:r>
              <a:rPr lang="en-US" baseline="30000" dirty="0"/>
              <a:t>23</a:t>
            </a:r>
            <a:r>
              <a:rPr lang="en-US" dirty="0"/>
              <a:t>Mg states in ENSDF2021 with unknown </a:t>
            </a:r>
            <a:r>
              <a:rPr lang="en-US" i="1" dirty="0"/>
              <a:t>J</a:t>
            </a:r>
            <a:r>
              <a:rPr lang="en-US" altLang="zh-CN" i="1" baseline="30000" dirty="0"/>
              <a:t>π</a:t>
            </a:r>
            <a:endParaRPr lang="en-US" i="1" baseline="30000" dirty="0"/>
          </a:p>
        </p:txBody>
      </p:sp>
    </p:spTree>
    <p:extLst>
      <p:ext uri="{BB962C8B-B14F-4D97-AF65-F5344CB8AC3E}">
        <p14:creationId xmlns:p14="http://schemas.microsoft.com/office/powerpoint/2010/main" val="1474120931"/>
      </p:ext>
    </p:extLst>
  </p:cSld>
  <p:clrMapOvr>
    <a:masterClrMapping/>
  </p:clrMapOvr>
</p:sld>
</file>

<file path=ppt/theme/theme1.xml><?xml version="1.0" encoding="utf-8"?>
<a:theme xmlns:a="http://schemas.openxmlformats.org/drawingml/2006/main" name="Theme2">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10_CKG FRIB no-line h">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CKG FRIB no-line h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KG FRIB no-line h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KG FRIB no-line h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KG FRIB no-line h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KG FRIB no-line h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KG FRIB no-line h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KG FRIB no-line h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CKG FRIB no-line h 8">
        <a:dk1>
          <a:srgbClr val="000000"/>
        </a:dk1>
        <a:lt1>
          <a:srgbClr val="FFFFFF"/>
        </a:lt1>
        <a:dk2>
          <a:srgbClr val="1F1DE8"/>
        </a:dk2>
        <a:lt2>
          <a:srgbClr val="007469"/>
        </a:lt2>
        <a:accent1>
          <a:srgbClr val="FC0128"/>
        </a:accent1>
        <a:accent2>
          <a:srgbClr val="CF16CE"/>
        </a:accent2>
        <a:accent3>
          <a:srgbClr val="FFFFFF"/>
        </a:accent3>
        <a:accent4>
          <a:srgbClr val="000000"/>
        </a:accent4>
        <a:accent5>
          <a:srgbClr val="FDAAAC"/>
        </a:accent5>
        <a:accent6>
          <a:srgbClr val="BB13BA"/>
        </a:accent6>
        <a:hlink>
          <a:srgbClr val="F39FD1"/>
        </a:hlink>
        <a:folHlink>
          <a:srgbClr val="7C0F59"/>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Theme2" id="{E6A4364E-4703-403D-9C31-05AE5BD7FCDC}" vid="{1B1787A7-ECCF-4C93-8867-39735060B32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3565</TotalTime>
  <Words>3457</Words>
  <Application>Microsoft Office PowerPoint</Application>
  <PresentationFormat>On-screen Show (4:3)</PresentationFormat>
  <Paragraphs>434</Paragraphs>
  <Slides>34</Slides>
  <Notes>5</Notes>
  <HiddenSlides>3</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34</vt:i4>
      </vt:variant>
    </vt:vector>
  </HeadingPairs>
  <TitlesOfParts>
    <vt:vector size="44" baseType="lpstr">
      <vt:lpstr>-apple-system</vt:lpstr>
      <vt:lpstr>Aptos</vt:lpstr>
      <vt:lpstr>Lucida Grande</vt:lpstr>
      <vt:lpstr>等线</vt:lpstr>
      <vt:lpstr>Arial</vt:lpstr>
      <vt:lpstr>Calibri</vt:lpstr>
      <vt:lpstr>Cambria</vt:lpstr>
      <vt:lpstr>Helvetica</vt:lpstr>
      <vt:lpstr>Wingdings</vt:lpstr>
      <vt:lpstr>Theme2</vt:lpstr>
      <vt:lpstr>E17023</vt:lpstr>
      <vt:lpstr>Key data</vt:lpstr>
      <vt:lpstr>Calibration &amp; Normalization</vt:lpstr>
      <vt:lpstr>2025GO00 23Al T1/2</vt:lpstr>
      <vt:lpstr>2025GO00 23Al(βγ)23Mg for Ex(23Mg)</vt:lpstr>
      <vt:lpstr>2025GO00 23Al(βγ)23Mg for Ex(23Mg)</vt:lpstr>
      <vt:lpstr>2025GO00 23Al(βγ)23Mg for Ex(23Mg)</vt:lpstr>
      <vt:lpstr>2025GO00 23Al(βγ)23Mg for Jπ(23Mg)</vt:lpstr>
      <vt:lpstr>2025GO00 23Al(βγ)23Mg for Jπ(23Mg)</vt:lpstr>
      <vt:lpstr>2025GO00 Iβ(23Mg) and log ft</vt:lpstr>
      <vt:lpstr>Revised Resonance Energy</vt:lpstr>
      <vt:lpstr>Decay Branching Ratio</vt:lpstr>
      <vt:lpstr>log ft and Transition Strength</vt:lpstr>
      <vt:lpstr>log ft</vt:lpstr>
      <vt:lpstr>PowerPoint Presentation</vt:lpstr>
      <vt:lpstr>PowerPoint Presentation</vt:lpstr>
      <vt:lpstr>PowerPoint Presentation</vt:lpstr>
      <vt:lpstr>31Cl decay with GADGET-I (E17024)</vt:lpstr>
      <vt:lpstr>General Comments</vt:lpstr>
      <vt:lpstr>Comments for page 2</vt:lpstr>
      <vt:lpstr>Comments for page 3</vt:lpstr>
      <vt:lpstr>Comments for page 5</vt:lpstr>
      <vt:lpstr>Comments for page 6</vt:lpstr>
      <vt:lpstr>Comments for page 6</vt:lpstr>
      <vt:lpstr>Comments for page 9</vt:lpstr>
      <vt:lpstr>Comments for page 10</vt:lpstr>
      <vt:lpstr>Comments for page 12</vt:lpstr>
      <vt:lpstr>Comments for Table I</vt:lpstr>
      <vt:lpstr>Comments for Table I</vt:lpstr>
      <vt:lpstr>PowerPoint Presentation</vt:lpstr>
      <vt:lpstr>Comments for Table I</vt:lpstr>
      <vt:lpstr>Comments for Table I</vt:lpstr>
      <vt:lpstr>Comments Feb. 2025</vt:lpstr>
      <vt:lpstr>Comments Feb. 2025</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E17023</dc:title>
  <dc:creator>lijie sun</dc:creator>
  <cp:lastModifiedBy>Lijie Sun</cp:lastModifiedBy>
  <cp:revision>89</cp:revision>
  <dcterms:created xsi:type="dcterms:W3CDTF">2024-11-19T21:37:31Z</dcterms:created>
  <dcterms:modified xsi:type="dcterms:W3CDTF">2025-02-06T00:18:05Z</dcterms:modified>
</cp:coreProperties>
</file>